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260" r:id="rId3"/>
    <p:sldId id="268" r:id="rId4"/>
    <p:sldId id="288" r:id="rId5"/>
    <p:sldId id="292" r:id="rId6"/>
    <p:sldId id="263" r:id="rId7"/>
    <p:sldId id="273" r:id="rId8"/>
    <p:sldId id="289" r:id="rId9"/>
    <p:sldId id="290" r:id="rId10"/>
    <p:sldId id="275" r:id="rId11"/>
    <p:sldId id="293" r:id="rId12"/>
    <p:sldId id="291" r:id="rId13"/>
    <p:sldId id="26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B17FD-19A7-4B73-B65F-ECA02B931F96}" type="datetimeFigureOut">
              <a:rPr lang="de-DE" smtClean="0"/>
              <a:pPr/>
              <a:t>15.05.2020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32061-70DA-450D-B351-583E2D5E3F0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2EF6-93B2-4182-B5BE-8082A21AEAD5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E505-7988-4E9F-A4F5-A0986399AC77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2623-FE51-4B61-B676-3B7FB5388FFA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		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4DA-80EB-4E43-9943-B1C7239DC194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6" descr="C:\Dokumente und Einstellungen\Mariechen\Desktop\Willi-Graf-Schulen Logo (2)\Logo_WilliGrafRealschu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1271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F253-651C-4831-B4D8-B068E30D364E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06BD-A97C-4AEA-A115-0A9CA277BAA4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FEE-5790-4CB1-A927-0DC63EB596C2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8026-D439-4C4B-9F9F-7725932807C8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6" descr="C:\Dokumente und Einstellungen\Mariechen\Desktop\Willi-Graf-Schulen Logo (2)\Logo_WilliGrafRealschu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24" y="548680"/>
            <a:ext cx="1691680" cy="11271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A94-E194-45EE-ADA7-FB0DFD8B754F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D246-9623-4783-B3D9-024A38D21872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A95E-AFC4-498F-85E1-6E58DCFC7172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6B98-9E5D-45E2-A2DF-5E725331BEA9}" type="datetime1">
              <a:rPr lang="de-DE" smtClean="0"/>
              <a:pPr/>
              <a:t>15.05.2020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F31FC-07BB-4B11-8951-2F459C38CC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istrator.FJS-NB-Muster\Desktop\Foto%20Schu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7456683" cy="4969953"/>
          </a:xfrm>
          <a:prstGeom prst="rect">
            <a:avLst/>
          </a:prstGeom>
          <a:noFill/>
        </p:spPr>
      </p:pic>
      <p:pic>
        <p:nvPicPr>
          <p:cNvPr id="5" name="Picture 6" descr="C:\Dokumente und Einstellungen\Mariechen\Desktop\Willi-Graf-Schulen Logo (2)\Logo_WilliGrafRealsch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809979" cy="18722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4" name="Textfeld 3"/>
          <p:cNvSpPr txBox="1"/>
          <p:nvPr/>
        </p:nvSpPr>
        <p:spPr>
          <a:xfrm flipH="1">
            <a:off x="395535" y="548680"/>
            <a:ext cx="518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Wahlpflichtunterricht in Klassen 6 und 7</a:t>
            </a:r>
            <a:endParaRPr lang="de-DE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Englisch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131840" y="1844824"/>
            <a:ext cx="2719014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rgbClr val="FF0000"/>
                </a:solidFill>
              </a:rPr>
              <a:t>Medien:</a:t>
            </a:r>
          </a:p>
          <a:p>
            <a:r>
              <a:rPr lang="de-DE" sz="2200" dirty="0" smtClean="0"/>
              <a:t>Lehrbuch</a:t>
            </a:r>
          </a:p>
          <a:p>
            <a:r>
              <a:rPr lang="de-DE" sz="2200" dirty="0" smtClean="0"/>
              <a:t>audio-visuelle Medien</a:t>
            </a:r>
          </a:p>
          <a:p>
            <a:r>
              <a:rPr lang="de-DE" sz="2200" dirty="0" smtClean="0"/>
              <a:t>Digitale Medien</a:t>
            </a:r>
            <a:endParaRPr lang="de-DE" sz="2200" dirty="0"/>
          </a:p>
        </p:txBody>
      </p:sp>
      <p:sp>
        <p:nvSpPr>
          <p:cNvPr id="5" name="Textfeld 4"/>
          <p:cNvSpPr txBox="1"/>
          <p:nvPr/>
        </p:nvSpPr>
        <p:spPr>
          <a:xfrm>
            <a:off x="1115616" y="1844824"/>
            <a:ext cx="1692707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rgbClr val="FF0000"/>
                </a:solidFill>
              </a:rPr>
              <a:t>Inhalte:</a:t>
            </a:r>
          </a:p>
          <a:p>
            <a:r>
              <a:rPr lang="de-DE" sz="2200" dirty="0" smtClean="0"/>
              <a:t>Wortschatz</a:t>
            </a:r>
          </a:p>
          <a:p>
            <a:r>
              <a:rPr lang="de-DE" sz="2200" dirty="0" smtClean="0"/>
              <a:t>Grammatik</a:t>
            </a:r>
          </a:p>
          <a:p>
            <a:r>
              <a:rPr lang="de-DE" sz="2200" dirty="0" smtClean="0"/>
              <a:t>Landeskunde</a:t>
            </a:r>
            <a:endParaRPr lang="de-DE" sz="2200" dirty="0"/>
          </a:p>
        </p:txBody>
      </p:sp>
      <p:sp>
        <p:nvSpPr>
          <p:cNvPr id="6" name="Textfeld 5"/>
          <p:cNvSpPr txBox="1"/>
          <p:nvPr/>
        </p:nvSpPr>
        <p:spPr>
          <a:xfrm>
            <a:off x="6156176" y="1844824"/>
            <a:ext cx="2193999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rgbClr val="FF0000"/>
                </a:solidFill>
              </a:rPr>
              <a:t>Arbeitstechniken:</a:t>
            </a:r>
          </a:p>
          <a:p>
            <a:r>
              <a:rPr lang="de-DE" sz="2200" dirty="0" smtClean="0"/>
              <a:t>Wörterbücher</a:t>
            </a:r>
          </a:p>
          <a:p>
            <a:r>
              <a:rPr lang="de-DE" sz="2200" dirty="0" smtClean="0"/>
              <a:t>Leseverstehen</a:t>
            </a:r>
          </a:p>
          <a:p>
            <a:r>
              <a:rPr lang="de-DE" sz="2200" dirty="0" smtClean="0"/>
              <a:t>Hörverstehen</a:t>
            </a:r>
            <a:endParaRPr lang="de-DE" sz="2200" dirty="0"/>
          </a:p>
        </p:txBody>
      </p:sp>
      <p:sp>
        <p:nvSpPr>
          <p:cNvPr id="9" name="Textfeld 8"/>
          <p:cNvSpPr txBox="1"/>
          <p:nvPr/>
        </p:nvSpPr>
        <p:spPr>
          <a:xfrm flipH="1">
            <a:off x="1043608" y="3645024"/>
            <a:ext cx="7416824" cy="28007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Fremdsprachenunterricht: Französisch und Englisch</a:t>
            </a:r>
          </a:p>
          <a:p>
            <a:endParaRPr lang="de-DE" sz="1200" u="sng" dirty="0" smtClean="0"/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Gleicher Aufbau und Inhalt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Gleiche Arbeitsweise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Vergleichbare Große und Kleine Leistungsnachweise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 Englisch als 2. Fremdsprache ist versetzungsrelevant </a:t>
            </a:r>
          </a:p>
          <a:p>
            <a:r>
              <a:rPr lang="de-DE" sz="2400" dirty="0" smtClean="0"/>
              <a:t>   wie ein nichtschriftliches Fach  („Nebenfach“)</a:t>
            </a:r>
          </a:p>
          <a:p>
            <a:r>
              <a:rPr lang="de-DE" sz="2000" dirty="0" smtClean="0"/>
              <a:t>                               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Englisch ab Kl.6 oder ab Kl.8</a:t>
            </a:r>
            <a:endParaRPr lang="de-DE" sz="3200" dirty="0"/>
          </a:p>
        </p:txBody>
      </p:sp>
      <p:sp>
        <p:nvSpPr>
          <p:cNvPr id="6" name="Rechteck 5"/>
          <p:cNvSpPr/>
          <p:nvPr/>
        </p:nvSpPr>
        <p:spPr>
          <a:xfrm>
            <a:off x="1331640" y="4653136"/>
            <a:ext cx="6840760" cy="18774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000" u="sng" dirty="0" smtClean="0">
                <a:solidFill>
                  <a:srgbClr val="002060"/>
                </a:solidFill>
              </a:rPr>
              <a:t>Mittlerer Bildungsabschluss</a:t>
            </a:r>
            <a:r>
              <a:rPr lang="de-DE" sz="2000" dirty="0" smtClean="0">
                <a:solidFill>
                  <a:srgbClr val="002060"/>
                </a:solidFill>
              </a:rPr>
              <a:t>:</a:t>
            </a:r>
          </a:p>
          <a:p>
            <a:endParaRPr lang="de-DE" sz="800" dirty="0" smtClean="0">
              <a:solidFill>
                <a:srgbClr val="002060"/>
              </a:solidFill>
            </a:endParaRPr>
          </a:p>
          <a:p>
            <a:r>
              <a:rPr lang="de-DE" sz="2000" dirty="0" smtClean="0">
                <a:solidFill>
                  <a:srgbClr val="002060"/>
                </a:solidFill>
              </a:rPr>
              <a:t>Sprachenzertifikat</a:t>
            </a:r>
            <a:r>
              <a:rPr lang="de-DE" sz="2000" dirty="0" smtClean="0"/>
              <a:t> – freiwillig (Englisch ab Kl.6 oder ab Kl.8)</a:t>
            </a:r>
          </a:p>
          <a:p>
            <a:r>
              <a:rPr lang="de-DE" sz="800" dirty="0" smtClean="0"/>
              <a:t> </a:t>
            </a:r>
            <a:endParaRPr lang="de-DE" sz="800" dirty="0" smtClean="0">
              <a:solidFill>
                <a:srgbClr val="002060"/>
              </a:solidFill>
            </a:endParaRPr>
          </a:p>
          <a:p>
            <a:r>
              <a:rPr lang="de-DE" sz="2000" dirty="0" smtClean="0">
                <a:solidFill>
                  <a:srgbClr val="002060"/>
                </a:solidFill>
              </a:rPr>
              <a:t>Abschlussprüfung in der 1. Fremdsprache Französisch,</a:t>
            </a:r>
          </a:p>
          <a:p>
            <a:r>
              <a:rPr lang="de-DE" sz="2000" dirty="0" smtClean="0">
                <a:solidFill>
                  <a:srgbClr val="002060"/>
                </a:solidFill>
              </a:rPr>
              <a:t>allerdings </a:t>
            </a:r>
            <a:r>
              <a:rPr lang="de-DE" sz="2000" u="sng" dirty="0" smtClean="0">
                <a:solidFill>
                  <a:srgbClr val="002060"/>
                </a:solidFill>
              </a:rPr>
              <a:t>nach jetzigem Stand </a:t>
            </a:r>
            <a:r>
              <a:rPr lang="de-DE" sz="2000" dirty="0" smtClean="0">
                <a:solidFill>
                  <a:srgbClr val="002060"/>
                </a:solidFill>
              </a:rPr>
              <a:t>auch in Englisch möglich</a:t>
            </a:r>
          </a:p>
          <a:p>
            <a:r>
              <a:rPr lang="de-DE" sz="2000" dirty="0" smtClean="0"/>
              <a:t>(nur bei Englisch ab Kl. 6)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827584" y="1628800"/>
            <a:ext cx="7632848" cy="280076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200" u="sng" dirty="0" smtClean="0"/>
              <a:t>Englisch ab Kl. 6</a:t>
            </a:r>
          </a:p>
          <a:p>
            <a:r>
              <a:rPr lang="de-DE" sz="2200" dirty="0" smtClean="0"/>
              <a:t>Voraussetzung:</a:t>
            </a:r>
          </a:p>
          <a:p>
            <a:r>
              <a:rPr lang="de-DE" sz="2200" dirty="0" smtClean="0"/>
              <a:t>keine größeren Schwierigkeiten in Deutsch und/oder Französisch</a:t>
            </a:r>
          </a:p>
          <a:p>
            <a:endParaRPr lang="de-DE" sz="2200" dirty="0" smtClean="0"/>
          </a:p>
          <a:p>
            <a:r>
              <a:rPr lang="de-DE" sz="2200" u="sng" dirty="0" smtClean="0"/>
              <a:t>Englisch ab Kl. 8</a:t>
            </a:r>
            <a:r>
              <a:rPr lang="de-DE" sz="22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Intensivunterricht mit je 5 Wochenstunden in Kl.8 - 10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Am Ende der Klasse 10 gleiches Niveau wie Unterricht ab Kl.6</a:t>
            </a:r>
          </a:p>
          <a:p>
            <a:pPr>
              <a:buFont typeface="Arial" pitchFamily="34" charset="0"/>
              <a:buChar char="•"/>
            </a:pPr>
            <a:r>
              <a:rPr lang="de-DE" sz="2200" dirty="0" smtClean="0"/>
              <a:t> Als 2. Fremdsprache anerkannt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6203032" cy="11430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              Schwerpunkte</a:t>
            </a:r>
            <a:endParaRPr lang="de-DE" dirty="0">
              <a:solidFill>
                <a:srgbClr val="C00000"/>
              </a:solidFill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67546" y="1196752"/>
          <a:ext cx="8352926" cy="4716016"/>
        </p:xfrm>
        <a:graphic>
          <a:graphicData uri="http://schemas.openxmlformats.org/drawingml/2006/table">
            <a:tbl>
              <a:tblPr bandCol="1">
                <a:tableStyleId>{3C2FFA5D-87B4-456A-9821-1D502468CF0F}</a:tableStyleId>
              </a:tblPr>
              <a:tblGrid>
                <a:gridCol w="432046"/>
                <a:gridCol w="1152128"/>
                <a:gridCol w="1800200"/>
                <a:gridCol w="864096"/>
                <a:gridCol w="936104"/>
                <a:gridCol w="1944216"/>
                <a:gridCol w="1224136"/>
              </a:tblGrid>
              <a:tr h="779900"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Bio</a:t>
                      </a:r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</a:t>
                      </a:r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Phy</a:t>
                      </a:r>
                      <a:endParaRPr lang="de-DE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intensiv</a:t>
                      </a:r>
                    </a:p>
                    <a:p>
                      <a:pPr algn="ctr"/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Englisch</a:t>
                      </a:r>
                      <a:b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Englisch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de-DE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naturwissensch</a:t>
                      </a:r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technischer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wirtschaftlicher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Lernbereich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intensiv</a:t>
                      </a:r>
                    </a:p>
                    <a:p>
                      <a:pPr algn="ctr"/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naturwissensch</a:t>
                      </a:r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technischer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wirtschaftlicher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Lernbereich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Musik-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gruppen</a:t>
                      </a:r>
                      <a:endParaRPr lang="de-DE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9900">
                <a:tc>
                  <a:txBody>
                    <a:bodyPr/>
                    <a:lstStyle/>
                    <a:p>
                      <a:r>
                        <a:rPr lang="de-DE" dirty="0" smtClean="0"/>
                        <a:t>9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98208"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NW</a:t>
                      </a:r>
                      <a:endParaRPr lang="de-DE" b="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9900">
                <a:tc>
                  <a:txBody>
                    <a:bodyPr/>
                    <a:lstStyle/>
                    <a:p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Bio</a:t>
                      </a:r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</a:t>
                      </a:r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Phy</a:t>
                      </a:r>
                      <a:endParaRPr lang="de-DE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Englisch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Technik-Medien</a:t>
                      </a:r>
                    </a:p>
                    <a:p>
                      <a:pPr algn="ctr"/>
                      <a:endParaRPr lang="de-DE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9900">
                <a:tc>
                  <a:txBody>
                    <a:bodyPr/>
                    <a:lstStyle/>
                    <a:p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de-DE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Bläser</a:t>
                      </a:r>
                      <a:r>
                        <a:rPr lang="de-DE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Streicher-</a:t>
                      </a: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Klasse</a:t>
                      </a:r>
                      <a:endParaRPr lang="de-DE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8208"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Französisch (bis Kl.10) +  Technik</a:t>
                      </a:r>
                      <a:endParaRPr lang="de-DE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95936" y="4581128"/>
            <a:ext cx="1368152" cy="70788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Willi-Graf-Realschule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39952" y="4005064"/>
            <a:ext cx="10081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Kl.  5-10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95936" y="3068960"/>
            <a:ext cx="1224136" cy="369332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 Kl. 10 - 12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907704" y="3861048"/>
            <a:ext cx="15121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Kein Englisch</a:t>
            </a:r>
            <a:endParaRPr lang="de-DE" sz="2000" dirty="0"/>
          </a:p>
        </p:txBody>
      </p:sp>
      <p:pic>
        <p:nvPicPr>
          <p:cNvPr id="14" name="Picture 6" descr="C:\Dokumente und Einstellungen\Mariechen\Desktop\Willi-Graf-Schulen Logo (2)\Logo_WilliGrafReal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32656"/>
            <a:ext cx="1691680" cy="1127165"/>
          </a:xfrm>
          <a:prstGeom prst="rect">
            <a:avLst/>
          </a:prstGeom>
          <a:noFill/>
        </p:spPr>
      </p:pic>
      <p:sp>
        <p:nvSpPr>
          <p:cNvPr id="15" name="Pfeil nach unten 14"/>
          <p:cNvSpPr/>
          <p:nvPr/>
        </p:nvSpPr>
        <p:spPr>
          <a:xfrm rot="10800000">
            <a:off x="2483768" y="3140968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652120" y="3861048"/>
            <a:ext cx="172819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Englisch</a:t>
            </a:r>
          </a:p>
          <a:p>
            <a:pPr algn="ctr"/>
            <a:r>
              <a:rPr lang="de-DE" sz="2000" dirty="0" smtClean="0"/>
              <a:t>ab Kl. 6 oder 8</a:t>
            </a:r>
            <a:endParaRPr lang="de-DE" sz="2000" dirty="0"/>
          </a:p>
        </p:txBody>
      </p:sp>
      <p:sp>
        <p:nvSpPr>
          <p:cNvPr id="17" name="Pfeil nach unten 16"/>
          <p:cNvSpPr/>
          <p:nvPr/>
        </p:nvSpPr>
        <p:spPr>
          <a:xfrm rot="10800000">
            <a:off x="6444208" y="3140968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827584" y="1700808"/>
            <a:ext cx="3528392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Allgemeine Hochschulreife </a:t>
            </a:r>
          </a:p>
          <a:p>
            <a:pPr algn="ctr"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 Berufsgymnasien</a:t>
            </a:r>
          </a:p>
          <a:p>
            <a:pPr algn="ctr"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 Gymnasien mit neu einsetzender 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   2. Fremdsprache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195736" y="9087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4000" dirty="0" smtClean="0"/>
              <a:t>Abitur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13" name="Pfeil nach unten 12"/>
          <p:cNvSpPr/>
          <p:nvPr/>
        </p:nvSpPr>
        <p:spPr>
          <a:xfrm rot="10800000">
            <a:off x="4572000" y="350100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716016" y="1700808"/>
            <a:ext cx="3456384" cy="1224136"/>
          </a:xfrm>
          <a:prstGeom prst="rect">
            <a:avLst/>
          </a:prstGeom>
          <a:solidFill>
            <a:schemeClr val="bg2"/>
          </a:solidFill>
          <a:ln>
            <a:solidFill>
              <a:srgbClr val="0099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Allgemeine Hochschulreife</a:t>
            </a:r>
          </a:p>
          <a:p>
            <a:pPr algn="ctr"/>
            <a:r>
              <a:rPr lang="de-DE" dirty="0" smtClean="0">
                <a:solidFill>
                  <a:schemeClr val="tx2"/>
                </a:solidFill>
              </a:rPr>
              <a:t> </a:t>
            </a:r>
            <a:endParaRPr lang="de-DE" dirty="0" smtClean="0">
              <a:solidFill>
                <a:srgbClr val="FF0000"/>
              </a:solidFill>
            </a:endParaRP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alle Gymnasien</a:t>
            </a:r>
          </a:p>
          <a:p>
            <a:pPr algn="ctr"/>
            <a:endParaRPr lang="de-DE" dirty="0" smtClean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411760" y="566124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Die Allgemeine Hochschulreife kann auch mit </a:t>
            </a:r>
          </a:p>
          <a:p>
            <a:pPr algn="ctr"/>
            <a:r>
              <a:rPr lang="de-DE" u="sng" dirty="0" smtClean="0"/>
              <a:t>nur 1 Fremdsprache in Kl. 5-10 der Realschule</a:t>
            </a:r>
          </a:p>
          <a:p>
            <a:pPr algn="ctr"/>
            <a:r>
              <a:rPr lang="de-DE" dirty="0" smtClean="0"/>
              <a:t>erreicht werden!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032448" cy="922114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C00000"/>
                </a:solidFill>
              </a:rPr>
              <a:t>Unterricht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99792" y="5373216"/>
            <a:ext cx="3888432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Wahlunterricht</a:t>
            </a:r>
          </a:p>
          <a:p>
            <a:pPr algn="ctr"/>
            <a:r>
              <a:rPr lang="de-DE" sz="2000" dirty="0" smtClean="0"/>
              <a:t>(Arbeitsgemeinschaften)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1916832"/>
            <a:ext cx="5184576" cy="8617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Pflichtunterricht</a:t>
            </a:r>
          </a:p>
          <a:p>
            <a:pPr algn="ctr"/>
            <a:r>
              <a:rPr lang="de-DE" dirty="0" smtClean="0"/>
              <a:t>Verpflichtende Stundentafel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267744" y="3212976"/>
            <a:ext cx="5112568" cy="11387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Wahlpflichtunterricht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Eine Auswahl von Fächern ist verpflichtend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Wahlpflicht Klasse 5-6 und Wahlpflicht 8-10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2555776" y="4869160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699792" y="49411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Freiwilliger Unterricht am Nachmittag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A5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4896544" cy="34605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Pflichtunterricht</a:t>
            </a:r>
            <a:endParaRPr lang="de-DE" dirty="0">
              <a:solidFill>
                <a:srgbClr val="C00000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1115616" y="836712"/>
          <a:ext cx="5760640" cy="585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720080"/>
                <a:gridCol w="648072"/>
                <a:gridCol w="648072"/>
                <a:gridCol w="648072"/>
                <a:gridCol w="648072"/>
                <a:gridCol w="648072"/>
              </a:tblGrid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Klassenstufe</a:t>
                      </a:r>
                      <a:endParaRPr lang="de-DE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6</a:t>
                      </a:r>
                      <a:endParaRPr lang="de-DE" sz="1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7</a:t>
                      </a:r>
                      <a:endParaRPr lang="de-DE" sz="1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8</a:t>
                      </a:r>
                      <a:endParaRPr lang="de-DE" sz="1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9</a:t>
                      </a:r>
                      <a:endParaRPr lang="de-DE" sz="1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10</a:t>
                      </a:r>
                      <a:endParaRPr lang="de-DE" sz="18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Religion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Deutsch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Französisch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Mathematik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NW (</a:t>
                      </a:r>
                      <a:r>
                        <a:rPr lang="de-DE" sz="1600" dirty="0" err="1" smtClean="0"/>
                        <a:t>Bio</a:t>
                      </a:r>
                      <a:r>
                        <a:rPr lang="de-DE" sz="1600" dirty="0" smtClean="0"/>
                        <a:t>,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err="1" smtClean="0"/>
                        <a:t>Che</a:t>
                      </a:r>
                      <a:r>
                        <a:rPr lang="de-DE" sz="1600" dirty="0" smtClean="0"/>
                        <a:t> ,</a:t>
                      </a:r>
                      <a:r>
                        <a:rPr lang="de-DE" sz="1600" dirty="0" err="1" smtClean="0"/>
                        <a:t>Phy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Biologie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Chemie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Physik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Erdkunde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Geschichte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Sozialkunde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Technik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Kunst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Musik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Sport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de-DE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8218487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>
                <a:solidFill>
                  <a:srgbClr val="C00000"/>
                </a:solidFill>
              </a:rPr>
              <a:t>Arbeitsgemeinschaften</a:t>
            </a:r>
            <a:endParaRPr lang="de-DE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878156"/>
              </p:ext>
            </p:extLst>
          </p:nvPr>
        </p:nvGraphicFramePr>
        <p:xfrm>
          <a:off x="395536" y="836712"/>
          <a:ext cx="6984776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832"/>
                <a:gridCol w="2102944"/>
              </a:tblGrid>
              <a:tr h="540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2400" b="0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Kultur</a:t>
                      </a:r>
                      <a:endParaRPr lang="de-DE" sz="2400" b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Kunst</a:t>
                      </a:r>
                      <a:endParaRPr lang="de-DE" sz="16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Keramik</a:t>
                      </a:r>
                      <a:endParaRPr lang="de-DE" sz="16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Theater</a:t>
                      </a:r>
                      <a:endParaRPr lang="de-DE" sz="16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Figurentheater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Schach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Schülerzeitung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4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Musik</a:t>
                      </a:r>
                      <a:endParaRPr lang="de-DE" sz="2400" b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BigBands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Junior-Bands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Rockbands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Musical</a:t>
                      </a:r>
                      <a:endParaRPr lang="de-DE" sz="1600" b="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Sport</a:t>
                      </a:r>
                      <a:endParaRPr lang="de-DE" sz="2400" b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Fußball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Klettern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Tischtennis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Volleyball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Abenteuer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Badminton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2400" b="0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MINT</a:t>
                      </a:r>
                      <a:endParaRPr lang="de-DE" sz="2400" b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Technik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Robotik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Willifair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NanoBioLab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Mathewerkstatt</a:t>
                      </a: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Naturwissenschaft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PC-Führerschein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4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Sprachen</a:t>
                      </a:r>
                      <a:endParaRPr lang="de-DE" sz="2400" b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DELF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Théatre</a:t>
                      </a: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francais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Französisch - Werkstatt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Englisch - Werkstatt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Deutsch - Werkstatt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Italienisch</a:t>
                      </a:r>
                      <a:endParaRPr lang="de-DE" sz="16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Rostra-Latein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400" b="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Prävention</a:t>
                      </a:r>
                      <a:endParaRPr lang="de-DE" sz="2400" b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Medienscouts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7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770" name="Picture 2" descr="C:\Users\Administrator.FJS-NB-Muster\Desktop\Fotos Schule\Sport\DCP_1435.JPG"/>
          <p:cNvPicPr>
            <a:picLocks noChangeAspect="1" noChangeArrowheads="1"/>
          </p:cNvPicPr>
          <p:nvPr/>
        </p:nvPicPr>
        <p:blipFill>
          <a:blip r:embed="rId2" cstate="print"/>
          <a:srcRect t="3424" r="17835"/>
          <a:stretch>
            <a:fillRect/>
          </a:stretch>
        </p:blipFill>
        <p:spPr bwMode="auto">
          <a:xfrm>
            <a:off x="2555776" y="4797152"/>
            <a:ext cx="2192475" cy="1718011"/>
          </a:xfrm>
          <a:prstGeom prst="rect">
            <a:avLst/>
          </a:prstGeom>
          <a:noFill/>
        </p:spPr>
      </p:pic>
      <p:pic>
        <p:nvPicPr>
          <p:cNvPr id="32771" name="Picture 3" descr="C:\Users\Administrator.FJS-NB-Muster\Desktop\Kunst\Ölbilder Kl.10 WGG\Kopie von DSC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2208245" cy="165618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555776" y="2924944"/>
            <a:ext cx="2232248" cy="16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2"/>
          <p:cNvSpPr>
            <a:spLocks noGrp="1"/>
          </p:cNvSpPr>
          <p:nvPr>
            <p:ph idx="1"/>
          </p:nvPr>
        </p:nvSpPr>
        <p:spPr>
          <a:xfrm>
            <a:off x="179512" y="1556792"/>
            <a:ext cx="1811338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de-DE" sz="2000" dirty="0" smtClean="0"/>
          </a:p>
          <a:p>
            <a:pPr>
              <a:buFont typeface="Wingdings" pitchFamily="2" charset="2"/>
              <a:buChar char="Ø"/>
            </a:pPr>
            <a:r>
              <a:rPr lang="de-DE" sz="2000" dirty="0" smtClean="0"/>
              <a:t> Klasse 6-7:</a:t>
            </a:r>
          </a:p>
          <a:p>
            <a:pPr>
              <a:buFont typeface="Arial" charset="0"/>
              <a:buNone/>
            </a:pPr>
            <a:endParaRPr lang="de-DE" sz="2000" dirty="0" smtClean="0"/>
          </a:p>
          <a:p>
            <a:endParaRPr lang="de-DE" sz="2000" dirty="0" smtClean="0"/>
          </a:p>
          <a:p>
            <a:pPr>
              <a:buFont typeface="Wingdings" pitchFamily="2" charset="2"/>
              <a:buChar char="Ø"/>
            </a:pPr>
            <a:r>
              <a:rPr lang="de-DE" sz="2000" dirty="0" smtClean="0"/>
              <a:t>Klasse 8-10: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pPr>
              <a:buFont typeface="Arial" charset="0"/>
              <a:buNone/>
            </a:pPr>
            <a:r>
              <a:rPr lang="de-DE" sz="2000" dirty="0" smtClean="0"/>
              <a:t>  </a:t>
            </a:r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202363" cy="561975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solidFill>
                  <a:srgbClr val="C00000"/>
                </a:solidFill>
              </a:rPr>
              <a:t>    </a:t>
            </a:r>
            <a:r>
              <a:rPr lang="de-DE" dirty="0" smtClean="0">
                <a:solidFill>
                  <a:srgbClr val="C00000"/>
                </a:solidFill>
              </a:rPr>
              <a:t>Wahlpflichtunterricht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19700" y="1916113"/>
            <a:ext cx="2736676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/>
              <a:t>Technik und Medien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68538" y="1916113"/>
            <a:ext cx="2590800" cy="461665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/>
              <a:t>Englisch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067944" y="3212976"/>
            <a:ext cx="2160240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 algn="ctr">
              <a:defRPr/>
            </a:pPr>
            <a:r>
              <a:rPr lang="de-DE" sz="2400" dirty="0" smtClean="0"/>
              <a:t>2</a:t>
            </a:r>
          </a:p>
          <a:p>
            <a:pPr marL="342900" indent="-342900" algn="ctr">
              <a:defRPr/>
            </a:pPr>
            <a:r>
              <a:rPr lang="de-DE" sz="2400" dirty="0" smtClean="0"/>
              <a:t>Lernbereiche</a:t>
            </a:r>
            <a:endParaRPr lang="de-DE" sz="2400" dirty="0"/>
          </a:p>
          <a:p>
            <a:pPr marL="342900" indent="-342900" algn="ctr">
              <a:defRPr/>
            </a:pPr>
            <a:endParaRPr lang="de-DE" dirty="0"/>
          </a:p>
          <a:p>
            <a:pPr marL="342900" indent="-342900" algn="ctr">
              <a:defRPr/>
            </a:pP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300192" y="3212977"/>
            <a:ext cx="1800225" cy="79208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de-DE" sz="2400" dirty="0" smtClean="0"/>
              <a:t>Englisch</a:t>
            </a:r>
            <a:endParaRPr lang="de-DE" sz="2400" dirty="0"/>
          </a:p>
          <a:p>
            <a:pPr algn="ctr">
              <a:defRPr/>
            </a:pPr>
            <a:r>
              <a:rPr lang="de-DE" sz="2400" dirty="0"/>
              <a:t> intensiv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979713" y="3213100"/>
            <a:ext cx="2016026" cy="79196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de-DE" sz="2400" dirty="0" smtClean="0"/>
              <a:t>Englisch </a:t>
            </a:r>
            <a:r>
              <a:rPr lang="de-DE" sz="2400" dirty="0"/>
              <a:t>+ </a:t>
            </a:r>
          </a:p>
          <a:p>
            <a:pPr algn="ctr">
              <a:defRPr/>
            </a:pPr>
            <a:r>
              <a:rPr lang="de-DE" sz="2400" dirty="0"/>
              <a:t>1 Lernbereich</a:t>
            </a:r>
          </a:p>
          <a:p>
            <a:pPr algn="ctr">
              <a:defRPr/>
            </a:pPr>
            <a:endParaRPr lang="de-DE" dirty="0"/>
          </a:p>
        </p:txBody>
      </p:sp>
      <p:cxnSp>
        <p:nvCxnSpPr>
          <p:cNvPr id="17" name="Gerade Verbindung mit Pfeil 16"/>
          <p:cNvCxnSpPr>
            <a:stCxn id="10" idx="2"/>
            <a:endCxn id="15" idx="0"/>
          </p:cNvCxnSpPr>
          <p:nvPr/>
        </p:nvCxnSpPr>
        <p:spPr>
          <a:xfrm flipH="1">
            <a:off x="2987726" y="2377778"/>
            <a:ext cx="576212" cy="8353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0" idx="2"/>
            <a:endCxn id="13" idx="0"/>
          </p:cNvCxnSpPr>
          <p:nvPr/>
        </p:nvCxnSpPr>
        <p:spPr>
          <a:xfrm>
            <a:off x="3563938" y="2377778"/>
            <a:ext cx="1584126" cy="8351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6" idx="2"/>
            <a:endCxn id="13" idx="0"/>
          </p:cNvCxnSpPr>
          <p:nvPr/>
        </p:nvCxnSpPr>
        <p:spPr>
          <a:xfrm flipH="1">
            <a:off x="5148064" y="2377778"/>
            <a:ext cx="1439974" cy="8351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6" idx="2"/>
            <a:endCxn id="14" idx="0"/>
          </p:cNvCxnSpPr>
          <p:nvPr/>
        </p:nvCxnSpPr>
        <p:spPr>
          <a:xfrm>
            <a:off x="6588038" y="2377778"/>
            <a:ext cx="612267" cy="835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2"/>
          <p:cNvSpPr txBox="1">
            <a:spLocks/>
          </p:cNvSpPr>
          <p:nvPr/>
        </p:nvSpPr>
        <p:spPr>
          <a:xfrm>
            <a:off x="2483768" y="4293096"/>
            <a:ext cx="3456384" cy="237626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2000" dirty="0" smtClean="0">
                <a:latin typeface="+mn-lt"/>
                <a:cs typeface="+mn-cs"/>
              </a:rPr>
              <a:t>	</a:t>
            </a:r>
            <a:r>
              <a:rPr lang="de-DE" sz="2000" b="1" dirty="0" smtClean="0">
                <a:latin typeface="+mn-lt"/>
                <a:cs typeface="+mn-cs"/>
              </a:rPr>
              <a:t>Lernbereiche: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>
                <a:latin typeface="+mn-lt"/>
                <a:cs typeface="+mn-cs"/>
              </a:rPr>
              <a:t>Technik / Elektronik</a:t>
            </a:r>
            <a:endParaRPr lang="de-DE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>
                <a:latin typeface="+mn-lt"/>
                <a:cs typeface="+mn-cs"/>
              </a:rPr>
              <a:t> EDV / </a:t>
            </a:r>
            <a:r>
              <a:rPr lang="de-DE" sz="2000" dirty="0">
                <a:latin typeface="+mn-lt"/>
                <a:cs typeface="+mn-cs"/>
              </a:rPr>
              <a:t>Informatik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>
                <a:latin typeface="+mn-lt"/>
                <a:cs typeface="+mn-cs"/>
              </a:rPr>
              <a:t> Naturwissenschaft</a:t>
            </a:r>
            <a:endParaRPr lang="de-DE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>
                <a:latin typeface="+mn-lt"/>
                <a:cs typeface="+mn-cs"/>
              </a:rPr>
              <a:t> Wirtschaft</a:t>
            </a:r>
            <a:endParaRPr lang="de-DE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 smtClean="0">
                <a:latin typeface="+mn-lt"/>
                <a:cs typeface="+mn-cs"/>
              </a:rPr>
              <a:t> Hauswirtschaft / Ernährung</a:t>
            </a:r>
            <a:endParaRPr lang="de-DE" sz="20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de-DE" dirty="0"/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de-DE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Technik und Medien</a:t>
            </a:r>
            <a:br>
              <a:rPr lang="de-DE" dirty="0" smtClean="0"/>
            </a:br>
            <a:r>
              <a:rPr lang="de-DE" sz="2200" dirty="0" smtClean="0"/>
              <a:t>Klassenstufe 6 und 7</a:t>
            </a: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755576" y="5373216"/>
            <a:ext cx="460851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solidFill>
                  <a:schemeClr val="accent1"/>
                </a:solidFill>
              </a:rPr>
              <a:t>Textiles Gestalten</a:t>
            </a:r>
          </a:p>
          <a:p>
            <a:pPr algn="ctr"/>
            <a:endParaRPr lang="de-DE" sz="400" dirty="0" smtClean="0"/>
          </a:p>
          <a:p>
            <a:pPr algn="ctr"/>
            <a:r>
              <a:rPr lang="de-DE" dirty="0" smtClean="0"/>
              <a:t>1 Wochenstunde  </a:t>
            </a:r>
            <a:r>
              <a:rPr lang="de-DE" u="sng" dirty="0" smtClean="0"/>
              <a:t>Kl. 6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55576" y="1700808"/>
            <a:ext cx="4608512" cy="18312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sz="3000" b="1" dirty="0" smtClean="0">
                <a:solidFill>
                  <a:schemeClr val="accent1"/>
                </a:solidFill>
              </a:rPr>
              <a:t>Technik</a:t>
            </a:r>
          </a:p>
          <a:p>
            <a:pPr algn="ctr"/>
            <a:endParaRPr lang="de-DE" sz="1100" dirty="0" smtClean="0"/>
          </a:p>
          <a:p>
            <a:pPr algn="ctr"/>
            <a:r>
              <a:rPr lang="de-DE" dirty="0" smtClean="0"/>
              <a:t>4 Wochenstunden</a:t>
            </a:r>
          </a:p>
          <a:p>
            <a:pPr algn="ctr"/>
            <a:r>
              <a:rPr lang="de-DE" u="sng" dirty="0" smtClean="0"/>
              <a:t>Kl. 6</a:t>
            </a:r>
            <a:r>
              <a:rPr lang="de-DE" dirty="0" smtClean="0"/>
              <a:t>:  2   -    </a:t>
            </a:r>
            <a:r>
              <a:rPr lang="de-DE" u="sng" dirty="0" smtClean="0"/>
              <a:t>Kl. 7</a:t>
            </a:r>
            <a:r>
              <a:rPr lang="de-DE" dirty="0" smtClean="0"/>
              <a:t>:  2</a:t>
            </a:r>
          </a:p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55576" y="3645024"/>
            <a:ext cx="4608512" cy="16004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sz="3000" b="1" dirty="0" smtClean="0">
                <a:solidFill>
                  <a:schemeClr val="accent1"/>
                </a:solidFill>
              </a:rPr>
              <a:t>Textverarbeitung</a:t>
            </a:r>
          </a:p>
          <a:p>
            <a:pPr algn="ctr"/>
            <a:endParaRPr lang="de-DE" sz="1100" dirty="0" smtClean="0"/>
          </a:p>
          <a:p>
            <a:pPr algn="ctr"/>
            <a:r>
              <a:rPr lang="de-DE" dirty="0" smtClean="0"/>
              <a:t>3 Wochenstunden</a:t>
            </a:r>
          </a:p>
          <a:p>
            <a:pPr algn="ctr"/>
            <a:r>
              <a:rPr lang="de-DE" u="sng" dirty="0" smtClean="0"/>
              <a:t>Kl. 6</a:t>
            </a:r>
            <a:r>
              <a:rPr lang="de-DE" dirty="0" smtClean="0"/>
              <a:t>:  1   -    </a:t>
            </a:r>
            <a:r>
              <a:rPr lang="de-DE" u="sng" dirty="0" smtClean="0"/>
              <a:t>Kl. 7</a:t>
            </a:r>
            <a:r>
              <a:rPr lang="de-DE" dirty="0" smtClean="0"/>
              <a:t>:  2</a:t>
            </a:r>
          </a:p>
        </p:txBody>
      </p:sp>
      <p:pic>
        <p:nvPicPr>
          <p:cNvPr id="6" name="Picture 2" descr="C:\Users\neis.helen\Desktop\Fotos Schule\Dr.Wirtz\Tech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095761" cy="464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Technik und Medien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72816"/>
            <a:ext cx="8352928" cy="41549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FF0000"/>
                </a:solidFill>
              </a:rPr>
              <a:t>Technik</a:t>
            </a:r>
          </a:p>
          <a:p>
            <a:endParaRPr lang="de-DE" sz="2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Materialerfahrung: Holz, Metall, Ton, Papier…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Umgang mit Werkzeug und Maschinen (</a:t>
            </a:r>
            <a:r>
              <a:rPr lang="de-DE" sz="2200" dirty="0" err="1" smtClean="0"/>
              <a:t>hand</a:t>
            </a:r>
            <a:r>
              <a:rPr lang="de-DE" sz="2200" dirty="0" smtClean="0"/>
              <a:t> - u. computergesteuert)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Bau- und Maschinentechniken: Fachwerk, Lenkung, Getriebe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Technisches Zeichnen: Planzeichnung , verschiedene Projektionen 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ITG: Stromkreis, Schreiben einfacher Programme, TZ am Computer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Technik und Medien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2204864"/>
            <a:ext cx="8064896" cy="31393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Textverarbeitung</a:t>
            </a:r>
          </a:p>
          <a:p>
            <a:endParaRPr lang="de-DE" sz="1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</a:t>
            </a:r>
            <a:r>
              <a:rPr lang="de-DE" sz="2200" dirty="0" smtClean="0"/>
              <a:t>Aufbau und Funktionen des Computers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Erlernen der Tastatur</a:t>
            </a:r>
            <a:r>
              <a:rPr lang="de-DE" sz="2200" smtClean="0"/>
              <a:t>/ 10-Finger-Schreiben</a:t>
            </a:r>
            <a:endParaRPr lang="de-DE" sz="2200" dirty="0" smtClean="0"/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einfache Programme z.B. Microsoft-Word (Textgestaltung, Layout)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Inhalte: Brief, Tabellen, Grafik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Technik und Medien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2060848"/>
            <a:ext cx="7200800" cy="31085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Textiles Gestalten 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</a:t>
            </a:r>
            <a:r>
              <a:rPr lang="de-DE" sz="2200" dirty="0" smtClean="0"/>
              <a:t>Materialerfahrung: Textil (Wolle, Stoffe)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Material- und Werkzeugkunde: Textilkunde, Textilpflege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Grundtechniken: Nähen, Weben, Filzen, Sticken…</a:t>
            </a:r>
          </a:p>
          <a:p>
            <a:pPr>
              <a:buFont typeface="Wingdings" pitchFamily="2" charset="2"/>
              <a:buChar char="Ø"/>
            </a:pPr>
            <a:endParaRPr lang="de-DE" sz="2200" dirty="0" smtClean="0"/>
          </a:p>
          <a:p>
            <a:pPr>
              <a:buFont typeface="Wingdings" pitchFamily="2" charset="2"/>
              <a:buChar char="Ø"/>
            </a:pPr>
            <a:r>
              <a:rPr lang="de-DE" sz="2200" dirty="0" smtClean="0"/>
              <a:t> Design: Kleidung, Wohnung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Bildschirmpräsentation (4:3)</PresentationFormat>
  <Paragraphs>310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Folie 1</vt:lpstr>
      <vt:lpstr>Unterricht</vt:lpstr>
      <vt:lpstr>Pflichtunterricht</vt:lpstr>
      <vt:lpstr>Arbeitsgemeinschaften</vt:lpstr>
      <vt:lpstr>    Wahlpflichtunterricht</vt:lpstr>
      <vt:lpstr>Technik und Medien Klassenstufe 6 und 7</vt:lpstr>
      <vt:lpstr>Technik und Medien</vt:lpstr>
      <vt:lpstr>Technik und Medien</vt:lpstr>
      <vt:lpstr>Technik und Medien</vt:lpstr>
      <vt:lpstr>Englisch</vt:lpstr>
      <vt:lpstr>Englisch ab Kl.6 oder ab Kl.8</vt:lpstr>
      <vt:lpstr>              Schwerpunkte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willkommen!</dc:title>
  <dc:creator>neis.helen</dc:creator>
  <cp:lastModifiedBy>neis.helene</cp:lastModifiedBy>
  <cp:revision>182</cp:revision>
  <dcterms:created xsi:type="dcterms:W3CDTF">2013-04-26T16:20:46Z</dcterms:created>
  <dcterms:modified xsi:type="dcterms:W3CDTF">2020-05-15T10:56:07Z</dcterms:modified>
</cp:coreProperties>
</file>