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680" r:id="rId12"/>
    <p:sldMasterId id="2147483682" r:id="rId13"/>
    <p:sldMasterId id="2147483684" r:id="rId14"/>
  </p:sldMasterIdLst>
  <p:notesMasterIdLst>
    <p:notesMasterId r:id="rId61"/>
  </p:notesMasterIdLst>
  <p:sldIdLst>
    <p:sldId id="271" r:id="rId15"/>
    <p:sldId id="256" r:id="rId16"/>
    <p:sldId id="257" r:id="rId17"/>
    <p:sldId id="260" r:id="rId18"/>
    <p:sldId id="258" r:id="rId19"/>
    <p:sldId id="269" r:id="rId20"/>
    <p:sldId id="270" r:id="rId21"/>
    <p:sldId id="262" r:id="rId22"/>
    <p:sldId id="263" r:id="rId23"/>
    <p:sldId id="264" r:id="rId24"/>
    <p:sldId id="265" r:id="rId25"/>
    <p:sldId id="266" r:id="rId26"/>
    <p:sldId id="267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10" r:id="rId56"/>
    <p:sldId id="309" r:id="rId57"/>
    <p:sldId id="308" r:id="rId58"/>
    <p:sldId id="311" r:id="rId59"/>
    <p:sldId id="306" r:id="rId6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370" y="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482C9-5ED8-4517-91B4-B0DF7EB0A027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CEECA-42FB-49FC-8209-CC15FED865F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44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6A3BB9-FA8F-444E-90E0-3E3FB3001EE5}" type="slidenum">
              <a:rPr lang="en-GB"/>
              <a:pPr/>
              <a:t>9</a:t>
            </a:fld>
            <a:endParaRPr lang="en-GB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742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91431" tIns="45716" rIns="91431" bIns="45716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838CDB-8E0D-4DFA-8C8D-AA35990D769D}" type="slidenum">
              <a:rPr lang="en-GB"/>
              <a:pPr/>
              <a:t>10</a:t>
            </a:fld>
            <a:endParaRPr lang="en-GB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742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91431" tIns="45716" rIns="91431" bIns="45716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6E96A1-0281-4632-BAC8-D497B7F91499}" type="slidenum">
              <a:rPr lang="en-GB"/>
              <a:pPr/>
              <a:t>11</a:t>
            </a:fld>
            <a:endParaRPr lang="en-GB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742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91431" tIns="45716" rIns="91431" bIns="45716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2347FE-BE65-4AEB-931D-F74C786BE0F9}" type="slidenum">
              <a:rPr lang="en-GB"/>
              <a:pPr/>
              <a:t>12</a:t>
            </a:fld>
            <a:endParaRPr lang="en-GB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742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91431" tIns="45716" rIns="91431" bIns="45716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FA2FB0-E501-4CC1-AD4C-5282B8B84F12}" type="slidenum">
              <a:rPr lang="en-GB"/>
              <a:pPr/>
              <a:t>13</a:t>
            </a:fld>
            <a:endParaRPr lang="en-GB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42490" y="686474"/>
            <a:ext cx="4573022" cy="34281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de-DE"/>
          </a:p>
        </p:txBody>
      </p:sp>
      <p:sp>
        <p:nvSpPr>
          <p:cNvPr id="327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494" y="4342939"/>
            <a:ext cx="5487013" cy="411742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91431" tIns="45716" rIns="91431" bIns="45716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Gerade Verbindung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Gerade Verbindung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Gerade Verbindung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Gerade Verbindung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de-DE">
              <a:solidFill>
                <a:srgbClr val="575F6D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Gerade Verbindung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Gerade Verbindung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Gerade Verbindung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Gerade Verbindung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2662-137F-472C-B4A4-A863F8E330CF}" type="datetimeFigureOut">
              <a:rPr lang="de-DE" smtClean="0"/>
              <a:pPr/>
              <a:t>26.04.2021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04BB8-09DD-449C-9AE7-E328DF949C3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8AC5F5-9474-405C-B306-B4018BF22A85}" type="datetimeFigureOut">
              <a:rPr lang="de-DE" smtClean="0">
                <a:solidFill>
                  <a:srgbClr val="575F6D"/>
                </a:solidFill>
              </a:rPr>
              <a:pPr/>
              <a:t>26.04.2021</a:t>
            </a:fld>
            <a:endParaRPr lang="de-DE">
              <a:solidFill>
                <a:srgbClr val="575F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575F6D"/>
              </a:solidFill>
            </a:endParaRPr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CE9E28-2C27-4866-82A0-EAB9FD5A8F5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qAvemM_BqU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de-DE" b="1" u="sng" dirty="0" smtClean="0"/>
              <a:t>Wahlpflichtfächer</a:t>
            </a:r>
            <a:br>
              <a:rPr lang="de-DE" b="1" u="sng" dirty="0" smtClean="0"/>
            </a:br>
            <a:r>
              <a:rPr lang="de-DE" b="1" dirty="0" smtClean="0"/>
              <a:t>Klassenstufen 8 - 10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1600" y="2060848"/>
            <a:ext cx="7056784" cy="32403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DE" sz="3500" b="1" dirty="0" smtClean="0">
                <a:solidFill>
                  <a:schemeClr val="tx1"/>
                </a:solidFill>
              </a:rPr>
              <a:t>EDV/Informatik</a:t>
            </a:r>
          </a:p>
          <a:p>
            <a:r>
              <a:rPr lang="de-DE" sz="3500" b="1" dirty="0" smtClean="0">
                <a:solidFill>
                  <a:schemeClr val="tx1"/>
                </a:solidFill>
              </a:rPr>
              <a:t>Hauswirtschaft/Ernährung</a:t>
            </a:r>
          </a:p>
          <a:p>
            <a:r>
              <a:rPr lang="de-DE" sz="3500" b="1" dirty="0" smtClean="0">
                <a:solidFill>
                  <a:schemeClr val="tx1"/>
                </a:solidFill>
              </a:rPr>
              <a:t>Mensch &amp; Umwelt/ NW</a:t>
            </a:r>
          </a:p>
          <a:p>
            <a:r>
              <a:rPr lang="de-DE" sz="3500" b="1" dirty="0" smtClean="0">
                <a:solidFill>
                  <a:schemeClr val="tx1"/>
                </a:solidFill>
              </a:rPr>
              <a:t>Technik/Elektronik</a:t>
            </a:r>
          </a:p>
          <a:p>
            <a:r>
              <a:rPr lang="de-DE" sz="3500" b="1" dirty="0" smtClean="0">
                <a:solidFill>
                  <a:schemeClr val="tx1"/>
                </a:solidFill>
              </a:rPr>
              <a:t>Wirtschaft</a:t>
            </a:r>
          </a:p>
        </p:txBody>
      </p:sp>
    </p:spTree>
    <p:extLst>
      <p:ext uri="{BB962C8B-B14F-4D97-AF65-F5344CB8AC3E}">
        <p14:creationId xmlns:p14="http://schemas.microsoft.com/office/powerpoint/2010/main" val="24822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26032D8-3F92-461D-AA4B-7F0E354A7954}" type="slidenum">
              <a:rPr lang="en-GB"/>
              <a:pPr/>
              <a:t>10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Ausgabegeräte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1439863" cy="1439863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lum bright="-12000" contrast="30000"/>
          </a:blip>
          <a:srcRect r="9473"/>
          <a:stretch>
            <a:fillRect/>
          </a:stretch>
        </p:blipFill>
        <p:spPr bwMode="auto">
          <a:xfrm>
            <a:off x="6324600" y="1447800"/>
            <a:ext cx="1736725" cy="1439863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4400" y="3581400"/>
            <a:ext cx="1731963" cy="1439863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025" y="3581400"/>
            <a:ext cx="1787525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581400"/>
            <a:ext cx="2160588" cy="1439863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8525" y="1447800"/>
            <a:ext cx="1800225" cy="1439863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839788" y="2959100"/>
            <a:ext cx="1671637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Flachbildmonitor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509963" y="2959100"/>
            <a:ext cx="1522412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Röhrenmonitor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403975" y="2959100"/>
            <a:ext cx="1365250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Lautsprecher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765175" y="5105400"/>
            <a:ext cx="1917700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Tintenstrahldrucker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738563" y="5143500"/>
            <a:ext cx="1365250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Laserdrucker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403975" y="5143500"/>
            <a:ext cx="1387475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Nadeldrucker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6994E3F-D36F-425A-A5AA-B6D407B3E787}" type="slidenum">
              <a:rPr lang="en-GB"/>
              <a:pPr/>
              <a:t>11</a:t>
            </a:fld>
            <a:endParaRPr lang="en-GB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52400"/>
            <a:ext cx="3429000" cy="6496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524000" cy="717550"/>
          </a:xfrm>
          <a:ln/>
        </p:spPr>
        <p:txBody>
          <a:bodyPr/>
          <a:lstStyle/>
          <a:p>
            <a:pPr algn="l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effectLst/>
              </a:rPr>
              <a:t>Anschlüsse</a:t>
            </a:r>
          </a:p>
        </p:txBody>
      </p:sp>
      <p:sp>
        <p:nvSpPr>
          <p:cNvPr id="6147" name="AutoShape 3"/>
          <p:cNvSpPr>
            <a:spLocks/>
          </p:cNvSpPr>
          <p:nvPr/>
        </p:nvSpPr>
        <p:spPr bwMode="auto">
          <a:xfrm>
            <a:off x="952500" y="1882775"/>
            <a:ext cx="2025650" cy="825500"/>
          </a:xfrm>
          <a:prstGeom prst="borderCallout1">
            <a:avLst>
              <a:gd name="adj1" fmla="val 19458"/>
              <a:gd name="adj2" fmla="val 103764"/>
              <a:gd name="adj3" fmla="val 96421"/>
              <a:gd name="adj4" fmla="val 150458"/>
            </a:avLst>
          </a:prstGeom>
          <a:solidFill>
            <a:srgbClr val="BBE0E3"/>
          </a:solidFill>
          <a:ln w="381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PS/2-Anschlüsse: 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sz="1200">
                <a:solidFill>
                  <a:srgbClr val="000000"/>
                </a:solidFill>
              </a:rPr>
              <a:t>Tastatur und Maus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924300" y="2638425"/>
            <a:ext cx="685800" cy="355600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924300" y="3019425"/>
            <a:ext cx="571500" cy="304800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647700" y="2700338"/>
            <a:ext cx="2374900" cy="550862"/>
          </a:xfrm>
          <a:prstGeom prst="borderCallout1">
            <a:avLst>
              <a:gd name="adj1" fmla="val 19458"/>
              <a:gd name="adj2" fmla="val 103208"/>
              <a:gd name="adj3" fmla="val 83278"/>
              <a:gd name="adj4" fmla="val 136750"/>
            </a:avLst>
          </a:prstGeom>
          <a:solidFill>
            <a:srgbClr val="BBE0E3"/>
          </a:solidFill>
          <a:ln w="381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USB </a:t>
            </a:r>
            <a:r>
              <a:rPr lang="en-GB" sz="1200">
                <a:solidFill>
                  <a:srgbClr val="000000"/>
                </a:solidFill>
              </a:rPr>
              <a:t>für Drucker,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sz="1200">
                <a:solidFill>
                  <a:srgbClr val="000000"/>
                </a:solidFill>
              </a:rPr>
              <a:t>Scanner, Maus, Tastatur, Kamera, …</a:t>
            </a:r>
          </a:p>
        </p:txBody>
      </p:sp>
      <p:sp>
        <p:nvSpPr>
          <p:cNvPr id="6151" name="AutoShape 7"/>
          <p:cNvSpPr>
            <a:spLocks/>
          </p:cNvSpPr>
          <p:nvPr/>
        </p:nvSpPr>
        <p:spPr bwMode="auto">
          <a:xfrm>
            <a:off x="1028700" y="3781425"/>
            <a:ext cx="1295400" cy="368300"/>
          </a:xfrm>
          <a:prstGeom prst="borderCallout1">
            <a:avLst>
              <a:gd name="adj1" fmla="val 36546"/>
              <a:gd name="adj2" fmla="val 105884"/>
              <a:gd name="adj3" fmla="val 190819"/>
              <a:gd name="adj4" fmla="val 221560"/>
            </a:avLst>
          </a:prstGeom>
          <a:solidFill>
            <a:srgbClr val="BBE0E3"/>
          </a:solidFill>
          <a:ln w="381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Monitor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924300" y="3933825"/>
            <a:ext cx="342900" cy="708025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3924300" y="4695825"/>
            <a:ext cx="354013" cy="617538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AutoShape 10"/>
          <p:cNvSpPr>
            <a:spLocks/>
          </p:cNvSpPr>
          <p:nvPr/>
        </p:nvSpPr>
        <p:spPr bwMode="auto">
          <a:xfrm>
            <a:off x="800100" y="4727575"/>
            <a:ext cx="1873250" cy="550863"/>
          </a:xfrm>
          <a:prstGeom prst="borderCallout1">
            <a:avLst>
              <a:gd name="adj1" fmla="val 23079"/>
              <a:gd name="adj2" fmla="val 104069"/>
              <a:gd name="adj3" fmla="val 53296"/>
              <a:gd name="adj4" fmla="val 165505"/>
            </a:avLst>
          </a:prstGeom>
          <a:solidFill>
            <a:srgbClr val="BBE0E3"/>
          </a:solidFill>
          <a:ln w="381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Audio</a:t>
            </a:r>
            <a:r>
              <a:rPr lang="en-GB" sz="1200">
                <a:solidFill>
                  <a:srgbClr val="000000"/>
                </a:solidFill>
              </a:rPr>
              <a:t>: Mikrophon, Kopfhörer, Lautsprecher</a:t>
            </a:r>
          </a:p>
        </p:txBody>
      </p:sp>
      <p:sp>
        <p:nvSpPr>
          <p:cNvPr id="6155" name="AutoShape 11"/>
          <p:cNvSpPr>
            <a:spLocks/>
          </p:cNvSpPr>
          <p:nvPr/>
        </p:nvSpPr>
        <p:spPr bwMode="auto">
          <a:xfrm>
            <a:off x="6575425" y="3036888"/>
            <a:ext cx="2378075" cy="550862"/>
          </a:xfrm>
          <a:prstGeom prst="borderCallout1">
            <a:avLst>
              <a:gd name="adj1" fmla="val 19889"/>
              <a:gd name="adj2" fmla="val -3204"/>
              <a:gd name="adj3" fmla="val 163616"/>
              <a:gd name="adj4" fmla="val -83500"/>
            </a:avLst>
          </a:prstGeom>
          <a:solidFill>
            <a:srgbClr val="DDDFDF"/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Parallelschnittstelle 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sz="1200">
                <a:solidFill>
                  <a:srgbClr val="000000"/>
                </a:solidFill>
              </a:rPr>
              <a:t>für Drucker (</a:t>
            </a:r>
            <a:r>
              <a:rPr lang="en-GB" sz="1200" b="1">
                <a:solidFill>
                  <a:srgbClr val="000000"/>
                </a:solidFill>
              </a:rPr>
              <a:t>veraltet</a:t>
            </a:r>
            <a:r>
              <a:rPr lang="en-GB" sz="1200">
                <a:solidFill>
                  <a:srgbClr val="000000"/>
                </a:solidFill>
              </a:rPr>
              <a:t>)</a:t>
            </a:r>
            <a:r>
              <a:rPr lang="ar-SA" sz="1200">
                <a:solidFill>
                  <a:srgbClr val="000000"/>
                </a:solidFill>
                <a:cs typeface="Arial" charset="0"/>
              </a:rPr>
              <a:t>‏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56" name="AutoShape 12"/>
          <p:cNvSpPr>
            <a:spLocks/>
          </p:cNvSpPr>
          <p:nvPr/>
        </p:nvSpPr>
        <p:spPr bwMode="auto">
          <a:xfrm>
            <a:off x="6719888" y="2247900"/>
            <a:ext cx="2232025" cy="550863"/>
          </a:xfrm>
          <a:prstGeom prst="borderCallout1">
            <a:avLst>
              <a:gd name="adj1" fmla="val 20454"/>
              <a:gd name="adj2" fmla="val -3412"/>
              <a:gd name="adj3" fmla="val 233181"/>
              <a:gd name="adj4" fmla="val -111222"/>
            </a:avLst>
          </a:prstGeom>
          <a:solidFill>
            <a:srgbClr val="DDDFDF"/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Serieller Anschluss 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sz="1200">
                <a:solidFill>
                  <a:srgbClr val="000000"/>
                </a:solidFill>
              </a:rPr>
              <a:t> z.B. für Maus (</a:t>
            </a:r>
            <a:r>
              <a:rPr lang="en-GB" sz="1200" b="1">
                <a:solidFill>
                  <a:srgbClr val="000000"/>
                </a:solidFill>
              </a:rPr>
              <a:t>veraltet</a:t>
            </a:r>
            <a:r>
              <a:rPr lang="en-GB" sz="1200">
                <a:solidFill>
                  <a:srgbClr val="000000"/>
                </a:solidFill>
              </a:rPr>
              <a:t>)</a:t>
            </a:r>
            <a:r>
              <a:rPr lang="ar-SA" sz="1200">
                <a:solidFill>
                  <a:srgbClr val="000000"/>
                </a:solidFill>
                <a:cs typeface="Arial" charset="0"/>
              </a:rPr>
              <a:t>‏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4352925" y="4619625"/>
            <a:ext cx="257175" cy="83820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8" name="AutoShape 14"/>
          <p:cNvSpPr>
            <a:spLocks/>
          </p:cNvSpPr>
          <p:nvPr/>
        </p:nvSpPr>
        <p:spPr bwMode="auto">
          <a:xfrm>
            <a:off x="6210300" y="5381625"/>
            <a:ext cx="1981200" cy="550863"/>
          </a:xfrm>
          <a:prstGeom prst="borderCallout1">
            <a:avLst>
              <a:gd name="adj1" fmla="val 20454"/>
              <a:gd name="adj2" fmla="val -3847"/>
              <a:gd name="adj3" fmla="val -61917"/>
              <a:gd name="adj4" fmla="val -80685"/>
            </a:avLst>
          </a:prstGeom>
          <a:solidFill>
            <a:srgbClr val="DDDFDF"/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Gameport 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sz="1200">
                <a:solidFill>
                  <a:srgbClr val="000000"/>
                </a:solidFill>
              </a:rPr>
              <a:t>für Joysticks (</a:t>
            </a:r>
            <a:r>
              <a:rPr lang="en-GB" sz="1200" b="1">
                <a:solidFill>
                  <a:srgbClr val="000000"/>
                </a:solidFill>
              </a:rPr>
              <a:t>veraltet</a:t>
            </a:r>
            <a:r>
              <a:rPr lang="en-GB" sz="1200">
                <a:solidFill>
                  <a:srgbClr val="000000"/>
                </a:solidFill>
              </a:rPr>
              <a:t>)</a:t>
            </a:r>
            <a:r>
              <a:rPr lang="ar-SA" sz="1200">
                <a:solidFill>
                  <a:srgbClr val="000000"/>
                </a:solidFill>
                <a:cs typeface="Arial" charset="0"/>
              </a:rPr>
              <a:t>‏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159" name="AutoShape 15"/>
          <p:cNvSpPr>
            <a:spLocks/>
          </p:cNvSpPr>
          <p:nvPr/>
        </p:nvSpPr>
        <p:spPr bwMode="auto">
          <a:xfrm>
            <a:off x="1409700" y="5630863"/>
            <a:ext cx="1263650" cy="368300"/>
          </a:xfrm>
          <a:prstGeom prst="borderCallout1">
            <a:avLst>
              <a:gd name="adj1" fmla="val 28236"/>
              <a:gd name="adj2" fmla="val 106032"/>
              <a:gd name="adj3" fmla="val 178903"/>
              <a:gd name="adj4" fmla="val 238560"/>
            </a:avLst>
          </a:prstGeom>
          <a:solidFill>
            <a:srgbClr val="BBE0E3"/>
          </a:solidFill>
          <a:ln w="381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Netzwerk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4457700" y="6067425"/>
            <a:ext cx="838200" cy="457200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4305300" y="3400425"/>
            <a:ext cx="257175" cy="106680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3981450" y="3371850"/>
            <a:ext cx="257175" cy="523875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63" name="AutoShape 19"/>
          <p:cNvSpPr>
            <a:spLocks/>
          </p:cNvSpPr>
          <p:nvPr/>
        </p:nvSpPr>
        <p:spPr bwMode="auto">
          <a:xfrm>
            <a:off x="990600" y="1066800"/>
            <a:ext cx="1720850" cy="642938"/>
          </a:xfrm>
          <a:prstGeom prst="borderCallout1">
            <a:avLst>
              <a:gd name="adj1" fmla="val 16824"/>
              <a:gd name="adj2" fmla="val 104426"/>
              <a:gd name="adj3" fmla="val 36338"/>
              <a:gd name="adj4" fmla="val 162347"/>
            </a:avLst>
          </a:prstGeom>
          <a:solidFill>
            <a:srgbClr val="BBE0E3"/>
          </a:solidFill>
          <a:ln w="381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Anschluss für Netzkabel 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3657600" y="1295400"/>
            <a:ext cx="1066800" cy="685800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68CE07F-5BC3-4FBF-812E-7342E5D33BA2}" type="slidenum">
              <a:rPr lang="en-GB"/>
              <a:pPr/>
              <a:t>12</a:t>
            </a:fld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Computer / Zentraleinheit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484313"/>
            <a:ext cx="4614862" cy="469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5" name="AutoShape 3"/>
          <p:cNvSpPr>
            <a:spLocks/>
          </p:cNvSpPr>
          <p:nvPr/>
        </p:nvSpPr>
        <p:spPr bwMode="auto">
          <a:xfrm>
            <a:off x="7092950" y="3009900"/>
            <a:ext cx="1296988" cy="368300"/>
          </a:xfrm>
          <a:prstGeom prst="borderCallout1">
            <a:avLst>
              <a:gd name="adj1" fmla="val 27375"/>
              <a:gd name="adj2" fmla="val -5875"/>
              <a:gd name="adj3" fmla="val 159079"/>
              <a:gd name="adj4" fmla="val -172935"/>
            </a:avLst>
          </a:prstGeom>
          <a:solidFill>
            <a:srgbClr val="BBE0E3"/>
          </a:solidFill>
          <a:ln w="5076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Festplatte</a:t>
            </a:r>
          </a:p>
        </p:txBody>
      </p:sp>
      <p:sp>
        <p:nvSpPr>
          <p:cNvPr id="8196" name="AutoShape 4"/>
          <p:cNvSpPr>
            <a:spLocks/>
          </p:cNvSpPr>
          <p:nvPr/>
        </p:nvSpPr>
        <p:spPr bwMode="auto">
          <a:xfrm>
            <a:off x="7164388" y="1844675"/>
            <a:ext cx="1511300" cy="642938"/>
          </a:xfrm>
          <a:prstGeom prst="borderCallout1">
            <a:avLst>
              <a:gd name="adj1" fmla="val 17560"/>
              <a:gd name="adj2" fmla="val -5042"/>
              <a:gd name="adj3" fmla="val 101116"/>
              <a:gd name="adj4" fmla="val -132245"/>
            </a:avLst>
          </a:prstGeom>
          <a:solidFill>
            <a:srgbClr val="BBE0E3"/>
          </a:solidFill>
          <a:ln w="5076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CD, DVD-Laufwerk</a:t>
            </a:r>
          </a:p>
        </p:txBody>
      </p:sp>
      <p:sp>
        <p:nvSpPr>
          <p:cNvPr id="8197" name="AutoShape 5"/>
          <p:cNvSpPr>
            <a:spLocks/>
          </p:cNvSpPr>
          <p:nvPr/>
        </p:nvSpPr>
        <p:spPr bwMode="auto">
          <a:xfrm>
            <a:off x="827088" y="1844675"/>
            <a:ext cx="1009650" cy="368300"/>
          </a:xfrm>
          <a:prstGeom prst="borderCallout1">
            <a:avLst>
              <a:gd name="adj1" fmla="val 30380"/>
              <a:gd name="adj2" fmla="val 107546"/>
              <a:gd name="adj3" fmla="val 134958"/>
              <a:gd name="adj4" fmla="val 240694"/>
            </a:avLst>
          </a:prstGeom>
          <a:solidFill>
            <a:srgbClr val="BBE0E3"/>
          </a:solidFill>
          <a:ln w="5076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Netzteil</a:t>
            </a:r>
          </a:p>
        </p:txBody>
      </p:sp>
      <p:sp>
        <p:nvSpPr>
          <p:cNvPr id="8198" name="AutoShape 6"/>
          <p:cNvSpPr>
            <a:spLocks/>
          </p:cNvSpPr>
          <p:nvPr/>
        </p:nvSpPr>
        <p:spPr bwMode="auto">
          <a:xfrm>
            <a:off x="323850" y="2760663"/>
            <a:ext cx="1727200" cy="550862"/>
          </a:xfrm>
          <a:prstGeom prst="borderCallout1">
            <a:avLst>
              <a:gd name="adj1" fmla="val 19046"/>
              <a:gd name="adj2" fmla="val 104412"/>
              <a:gd name="adj3" fmla="val 135074"/>
              <a:gd name="adj4" fmla="val 183806"/>
            </a:avLst>
          </a:prstGeom>
          <a:solidFill>
            <a:srgbClr val="BBE0E3"/>
          </a:solidFill>
          <a:ln w="5076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Prozessor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sz="1200">
                <a:solidFill>
                  <a:srgbClr val="000000"/>
                </a:solidFill>
              </a:rPr>
              <a:t>mit Lüfter und Kühler</a:t>
            </a:r>
          </a:p>
        </p:txBody>
      </p:sp>
      <p:sp>
        <p:nvSpPr>
          <p:cNvPr id="8199" name="AutoShape 7"/>
          <p:cNvSpPr>
            <a:spLocks/>
          </p:cNvSpPr>
          <p:nvPr/>
        </p:nvSpPr>
        <p:spPr bwMode="auto">
          <a:xfrm>
            <a:off x="250825" y="4198938"/>
            <a:ext cx="1443038" cy="368300"/>
          </a:xfrm>
          <a:prstGeom prst="borderCallout1">
            <a:avLst>
              <a:gd name="adj1" fmla="val 27375"/>
              <a:gd name="adj2" fmla="val 105282"/>
              <a:gd name="adj3" fmla="val 198046"/>
              <a:gd name="adj4" fmla="val 220227"/>
            </a:avLst>
          </a:prstGeom>
          <a:solidFill>
            <a:srgbClr val="BBE0E3"/>
          </a:solidFill>
          <a:ln w="5076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Steckkarte</a:t>
            </a:r>
          </a:p>
        </p:txBody>
      </p:sp>
      <p:sp>
        <p:nvSpPr>
          <p:cNvPr id="8200" name="AutoShape 8"/>
          <p:cNvSpPr>
            <a:spLocks/>
          </p:cNvSpPr>
          <p:nvPr/>
        </p:nvSpPr>
        <p:spPr bwMode="auto">
          <a:xfrm>
            <a:off x="7019925" y="5457825"/>
            <a:ext cx="1582738" cy="368300"/>
          </a:xfrm>
          <a:prstGeom prst="borderCallout1">
            <a:avLst>
              <a:gd name="adj1" fmla="val 27375"/>
              <a:gd name="adj2" fmla="val -4815"/>
              <a:gd name="adj3" fmla="val -226949"/>
              <a:gd name="adj4" fmla="val -133681"/>
            </a:avLst>
          </a:prstGeom>
          <a:solidFill>
            <a:srgbClr val="BBE0E3"/>
          </a:solidFill>
          <a:ln w="5076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Datenkabel</a:t>
            </a:r>
          </a:p>
        </p:txBody>
      </p:sp>
      <p:sp>
        <p:nvSpPr>
          <p:cNvPr id="8201" name="AutoShape 9"/>
          <p:cNvSpPr>
            <a:spLocks/>
          </p:cNvSpPr>
          <p:nvPr/>
        </p:nvSpPr>
        <p:spPr bwMode="auto">
          <a:xfrm>
            <a:off x="7164388" y="3860800"/>
            <a:ext cx="792162" cy="368300"/>
          </a:xfrm>
          <a:prstGeom prst="borderCallout1">
            <a:avLst>
              <a:gd name="adj1" fmla="val 27375"/>
              <a:gd name="adj2" fmla="val -9620"/>
              <a:gd name="adj3" fmla="val 61718"/>
              <a:gd name="adj4" fmla="val -372704"/>
            </a:avLst>
          </a:prstGeom>
          <a:solidFill>
            <a:srgbClr val="BBE0E3"/>
          </a:solidFill>
          <a:ln w="5076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RAM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3132138" y="3068638"/>
            <a:ext cx="719137" cy="720725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924300" y="3357563"/>
            <a:ext cx="431800" cy="1079500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4427538" y="2205038"/>
            <a:ext cx="1800225" cy="504825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4427538" y="3357563"/>
            <a:ext cx="1800225" cy="504825"/>
          </a:xfrm>
          <a:prstGeom prst="rect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BE77189-48C3-4491-82D8-9429763AB46D}" type="slidenum">
              <a:rPr lang="en-GB"/>
              <a:pPr/>
              <a:t>13</a:t>
            </a:fld>
            <a:endParaRPr lang="en-GB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832475" y="5300663"/>
            <a:ext cx="3311525" cy="70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>
              <a:lnSpc>
                <a:spcPct val="100000"/>
              </a:lnSpc>
              <a:spcBef>
                <a:spcPts val="10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 marL="341313" indent="-341313">
              <a:lnSpc>
                <a:spcPct val="100000"/>
              </a:lnSpc>
              <a:spcBef>
                <a:spcPts val="10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7170" name="AutoShape 2"/>
          <p:cNvSpPr>
            <a:spLocks/>
          </p:cNvSpPr>
          <p:nvPr/>
        </p:nvSpPr>
        <p:spPr bwMode="auto">
          <a:xfrm>
            <a:off x="323850" y="1844675"/>
            <a:ext cx="1076325" cy="368300"/>
          </a:xfrm>
          <a:prstGeom prst="borderCallout1">
            <a:avLst>
              <a:gd name="adj1" fmla="val 30380"/>
              <a:gd name="adj2" fmla="val 107079"/>
              <a:gd name="adj3" fmla="val 271093"/>
              <a:gd name="adj4" fmla="val 140231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Monitor</a:t>
            </a:r>
          </a:p>
        </p:txBody>
      </p:sp>
      <p:sp>
        <p:nvSpPr>
          <p:cNvPr id="7171" name="AutoShape 3"/>
          <p:cNvSpPr>
            <a:spLocks/>
          </p:cNvSpPr>
          <p:nvPr/>
        </p:nvSpPr>
        <p:spPr bwMode="auto">
          <a:xfrm>
            <a:off x="323850" y="404813"/>
            <a:ext cx="2376488" cy="1069975"/>
          </a:xfrm>
          <a:prstGeom prst="borderCallout1">
            <a:avLst>
              <a:gd name="adj1" fmla="val 9426"/>
              <a:gd name="adj2" fmla="val 103208"/>
              <a:gd name="adj3" fmla="val 78222"/>
              <a:gd name="adj4" fmla="val 150829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Hauptplatine Mainboard (Motherboard)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</a:rPr>
              <a:t>hier ausgebaut</a:t>
            </a:r>
          </a:p>
        </p:txBody>
      </p:sp>
      <p:sp>
        <p:nvSpPr>
          <p:cNvPr id="7172" name="AutoShape 4"/>
          <p:cNvSpPr>
            <a:spLocks/>
          </p:cNvSpPr>
          <p:nvPr/>
        </p:nvSpPr>
        <p:spPr bwMode="auto">
          <a:xfrm>
            <a:off x="5872163" y="717550"/>
            <a:ext cx="1939925" cy="520700"/>
          </a:xfrm>
          <a:prstGeom prst="borderCallout1">
            <a:avLst>
              <a:gd name="adj1" fmla="val 30380"/>
              <a:gd name="adj2" fmla="val -3926"/>
              <a:gd name="adj3" fmla="val 76639"/>
              <a:gd name="adj4" fmla="val -57116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Hauptprozessor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</a:rPr>
              <a:t>hier ohne Kühler - ausgebaut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549275"/>
            <a:ext cx="531495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4" name="AutoShape 6"/>
          <p:cNvSpPr>
            <a:spLocks/>
          </p:cNvSpPr>
          <p:nvPr/>
        </p:nvSpPr>
        <p:spPr bwMode="auto">
          <a:xfrm>
            <a:off x="6372225" y="1557338"/>
            <a:ext cx="2376488" cy="368300"/>
          </a:xfrm>
          <a:prstGeom prst="borderCallout1">
            <a:avLst>
              <a:gd name="adj1" fmla="val 30380"/>
              <a:gd name="adj2" fmla="val -3208"/>
              <a:gd name="adj3" fmla="val 87009"/>
              <a:gd name="adj4" fmla="val -7206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Arbeitsspeicher </a:t>
            </a:r>
            <a:r>
              <a:rPr lang="en-GB" b="1">
                <a:solidFill>
                  <a:srgbClr val="000000"/>
                </a:solidFill>
              </a:rPr>
              <a:t>RAM</a:t>
            </a:r>
          </a:p>
        </p:txBody>
      </p:sp>
      <p:sp>
        <p:nvSpPr>
          <p:cNvPr id="7175" name="AutoShape 7"/>
          <p:cNvSpPr>
            <a:spLocks/>
          </p:cNvSpPr>
          <p:nvPr/>
        </p:nvSpPr>
        <p:spPr bwMode="auto">
          <a:xfrm>
            <a:off x="6084888" y="2179638"/>
            <a:ext cx="1439862" cy="368300"/>
          </a:xfrm>
          <a:prstGeom prst="borderCallout1">
            <a:avLst>
              <a:gd name="adj1" fmla="val 30380"/>
              <a:gd name="adj2" fmla="val -5292"/>
              <a:gd name="adj3" fmla="val 82222"/>
              <a:gd name="adj4" fmla="val -77602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Steckkarten</a:t>
            </a:r>
          </a:p>
        </p:txBody>
      </p:sp>
      <p:sp>
        <p:nvSpPr>
          <p:cNvPr id="7176" name="AutoShape 8"/>
          <p:cNvSpPr>
            <a:spLocks/>
          </p:cNvSpPr>
          <p:nvPr/>
        </p:nvSpPr>
        <p:spPr bwMode="auto">
          <a:xfrm>
            <a:off x="7240588" y="2924175"/>
            <a:ext cx="1076325" cy="368300"/>
          </a:xfrm>
          <a:prstGeom prst="borderCallout1">
            <a:avLst>
              <a:gd name="adj1" fmla="val 30380"/>
              <a:gd name="adj2" fmla="val -7079"/>
              <a:gd name="adj3" fmla="val 147750"/>
              <a:gd name="adj4" fmla="val -8050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Netzteil</a:t>
            </a:r>
          </a:p>
        </p:txBody>
      </p:sp>
      <p:sp>
        <p:nvSpPr>
          <p:cNvPr id="7177" name="AutoShape 9"/>
          <p:cNvSpPr>
            <a:spLocks/>
          </p:cNvSpPr>
          <p:nvPr/>
        </p:nvSpPr>
        <p:spPr bwMode="auto">
          <a:xfrm>
            <a:off x="6372225" y="4005263"/>
            <a:ext cx="2441575" cy="642937"/>
          </a:xfrm>
          <a:prstGeom prst="borderCallout1">
            <a:avLst>
              <a:gd name="adj1" fmla="val 17560"/>
              <a:gd name="adj2" fmla="val -3120"/>
              <a:gd name="adj3" fmla="val 51676"/>
              <a:gd name="adj4" fmla="val -78074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Optisches Laufwerk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CD, DVD</a:t>
            </a:r>
          </a:p>
        </p:txBody>
      </p:sp>
      <p:sp>
        <p:nvSpPr>
          <p:cNvPr id="7178" name="AutoShape 10"/>
          <p:cNvSpPr>
            <a:spLocks/>
          </p:cNvSpPr>
          <p:nvPr/>
        </p:nvSpPr>
        <p:spPr bwMode="auto">
          <a:xfrm>
            <a:off x="5940425" y="5326063"/>
            <a:ext cx="1368425" cy="368300"/>
          </a:xfrm>
          <a:prstGeom prst="borderCallout1">
            <a:avLst>
              <a:gd name="adj1" fmla="val 30380"/>
              <a:gd name="adj2" fmla="val -5569"/>
              <a:gd name="adj3" fmla="val -96481"/>
              <a:gd name="adj4" fmla="val -117514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Festplatte</a:t>
            </a:r>
          </a:p>
        </p:txBody>
      </p:sp>
      <p:sp>
        <p:nvSpPr>
          <p:cNvPr id="7179" name="AutoShape 11"/>
          <p:cNvSpPr>
            <a:spLocks/>
          </p:cNvSpPr>
          <p:nvPr/>
        </p:nvSpPr>
        <p:spPr bwMode="auto">
          <a:xfrm>
            <a:off x="900113" y="6118225"/>
            <a:ext cx="2084387" cy="368300"/>
          </a:xfrm>
          <a:prstGeom prst="borderCallout1">
            <a:avLst>
              <a:gd name="adj1" fmla="val 30380"/>
              <a:gd name="adj2" fmla="val 103657"/>
              <a:gd name="adj3" fmla="val -54685"/>
              <a:gd name="adj4" fmla="val 120028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Computermaus</a:t>
            </a:r>
          </a:p>
        </p:txBody>
      </p:sp>
      <p:sp>
        <p:nvSpPr>
          <p:cNvPr id="7180" name="AutoShape 12"/>
          <p:cNvSpPr>
            <a:spLocks/>
          </p:cNvSpPr>
          <p:nvPr/>
        </p:nvSpPr>
        <p:spPr bwMode="auto">
          <a:xfrm>
            <a:off x="179388" y="4076700"/>
            <a:ext cx="1076325" cy="368300"/>
          </a:xfrm>
          <a:prstGeom prst="borderCallout1">
            <a:avLst>
              <a:gd name="adj1" fmla="val 30380"/>
              <a:gd name="adj2" fmla="val 107079"/>
              <a:gd name="adj3" fmla="val 243454"/>
              <a:gd name="adj4" fmla="val 135671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Tastatur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title"/>
          </p:nvPr>
        </p:nvSpPr>
        <p:spPr>
          <a:xfrm>
            <a:off x="5219700" y="6092825"/>
            <a:ext cx="2808288" cy="41751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effectLst/>
              </a:rPr>
              <a:t>Teile des Computers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67744" y="764704"/>
            <a:ext cx="6332240" cy="1872208"/>
          </a:xfrm>
        </p:spPr>
        <p:txBody>
          <a:bodyPr>
            <a:normAutofit fontScale="90000"/>
          </a:bodyPr>
          <a:lstStyle/>
          <a:p>
            <a:r>
              <a:rPr lang="de-DE" sz="4800" dirty="0" smtClean="0"/>
              <a:t>Wahlpflichtfach Hauswirtschaft/</a:t>
            </a:r>
            <a:br>
              <a:rPr lang="de-DE" sz="4800" dirty="0" smtClean="0"/>
            </a:br>
            <a:r>
              <a:rPr lang="de-DE" sz="4800" dirty="0" smtClean="0"/>
              <a:t>Ernährung</a:t>
            </a:r>
            <a:br>
              <a:rPr lang="de-DE" sz="4800" dirty="0" smtClean="0"/>
            </a:br>
            <a:endParaRPr lang="de-DE" sz="4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059832" y="3212976"/>
            <a:ext cx="2736304" cy="36004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de-DE" sz="2000" dirty="0" smtClean="0"/>
              <a:t>Klassenstufe 8 bis 10</a:t>
            </a:r>
            <a:endParaRPr lang="de-DE" sz="2000" dirty="0"/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2987824" y="3717032"/>
            <a:ext cx="5616624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ts val="600"/>
              </a:spcBef>
              <a:buClr>
                <a:srgbClr val="FE8637"/>
              </a:buClr>
              <a:buSzPct val="70000"/>
              <a:defRPr/>
            </a:pPr>
            <a:r>
              <a:rPr lang="de-DE" b="1" dirty="0" smtClean="0">
                <a:solidFill>
                  <a:srgbClr val="575F6D"/>
                </a:solidFill>
              </a:rPr>
              <a:t>8. </a:t>
            </a:r>
            <a:r>
              <a:rPr lang="de-DE" b="1" dirty="0" smtClean="0">
                <a:solidFill>
                  <a:srgbClr val="575F6D"/>
                </a:solidFill>
              </a:rPr>
              <a:t> Nähen </a:t>
            </a:r>
            <a:r>
              <a:rPr lang="de-DE" b="1" dirty="0" smtClean="0">
                <a:solidFill>
                  <a:srgbClr val="575F6D"/>
                </a:solidFill>
              </a:rPr>
              <a:t>/ Küche und Küchengeräte /</a:t>
            </a:r>
            <a:br>
              <a:rPr lang="de-DE" b="1" dirty="0" smtClean="0">
                <a:solidFill>
                  <a:srgbClr val="575F6D"/>
                </a:solidFill>
              </a:rPr>
            </a:br>
            <a:r>
              <a:rPr lang="de-DE" b="1" dirty="0" smtClean="0">
                <a:solidFill>
                  <a:srgbClr val="575F6D"/>
                </a:solidFill>
              </a:rPr>
              <a:t>    </a:t>
            </a:r>
            <a:r>
              <a:rPr lang="de-DE" b="1" dirty="0" smtClean="0">
                <a:solidFill>
                  <a:srgbClr val="575F6D"/>
                </a:solidFill>
              </a:rPr>
              <a:t> Hygiene</a:t>
            </a:r>
            <a:endParaRPr lang="de-DE" b="1" dirty="0">
              <a:solidFill>
                <a:srgbClr val="575F6D"/>
              </a:solidFill>
            </a:endParaRP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2987824" y="4535264"/>
            <a:ext cx="5472608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None/>
              <a:defRPr/>
            </a:pPr>
            <a:r>
              <a:rPr lang="de-DE" b="1" dirty="0" smtClean="0">
                <a:solidFill>
                  <a:srgbClr val="575F6D"/>
                </a:solidFill>
              </a:rPr>
              <a:t>9. </a:t>
            </a:r>
            <a:r>
              <a:rPr lang="de-DE" b="1" dirty="0" smtClean="0">
                <a:solidFill>
                  <a:srgbClr val="575F6D"/>
                </a:solidFill>
              </a:rPr>
              <a:t> Zubereitungsarten </a:t>
            </a:r>
            <a:r>
              <a:rPr lang="de-DE" b="1" dirty="0" smtClean="0">
                <a:solidFill>
                  <a:srgbClr val="575F6D"/>
                </a:solidFill>
              </a:rPr>
              <a:t>von Lebensmitteln:   </a:t>
            </a:r>
            <a:br>
              <a:rPr lang="de-DE" b="1" dirty="0" smtClean="0">
                <a:solidFill>
                  <a:srgbClr val="575F6D"/>
                </a:solidFill>
              </a:rPr>
            </a:br>
            <a:r>
              <a:rPr lang="de-DE" b="1" dirty="0" smtClean="0">
                <a:solidFill>
                  <a:srgbClr val="575F6D"/>
                </a:solidFill>
              </a:rPr>
              <a:t>    </a:t>
            </a:r>
            <a:r>
              <a:rPr lang="de-DE" b="1" dirty="0" smtClean="0">
                <a:solidFill>
                  <a:srgbClr val="575F6D"/>
                </a:solidFill>
              </a:rPr>
              <a:t> z.B</a:t>
            </a:r>
            <a:r>
              <a:rPr lang="de-DE" b="1" dirty="0" smtClean="0">
                <a:solidFill>
                  <a:srgbClr val="575F6D"/>
                </a:solidFill>
              </a:rPr>
              <a:t>. kochen, grillen, dünsten</a:t>
            </a:r>
            <a:endParaRPr lang="de-DE" b="1" dirty="0">
              <a:solidFill>
                <a:srgbClr val="575F6D"/>
              </a:solidFill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3059832" y="5373216"/>
            <a:ext cx="5182344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None/>
              <a:defRPr/>
            </a:pPr>
            <a:r>
              <a:rPr lang="de-DE" b="1" dirty="0" smtClean="0">
                <a:solidFill>
                  <a:srgbClr val="575F6D"/>
                </a:solidFill>
              </a:rPr>
              <a:t>10. Ernährungslehre /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None/>
              <a:defRPr/>
            </a:pPr>
            <a:r>
              <a:rPr lang="de-DE" b="1" dirty="0" smtClean="0">
                <a:solidFill>
                  <a:srgbClr val="575F6D"/>
                </a:solidFill>
              </a:rPr>
              <a:t>     das Menü / der schön gedeckte Tisch </a:t>
            </a:r>
            <a:endParaRPr lang="de-DE" b="1" dirty="0">
              <a:solidFill>
                <a:srgbClr val="575F6D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059832" y="2348880"/>
            <a:ext cx="3600400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Infos: </a:t>
            </a:r>
          </a:p>
          <a:p>
            <a:r>
              <a:rPr lang="de-DE" dirty="0" smtClean="0"/>
              <a:t>Herr Bodenstein </a:t>
            </a:r>
            <a:r>
              <a:rPr lang="de-DE" dirty="0" smtClean="0"/>
              <a:t>/ Herr </a:t>
            </a:r>
            <a:r>
              <a:rPr lang="de-DE" dirty="0" smtClean="0"/>
              <a:t>Welsch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940966"/>
          </a:xfrm>
        </p:spPr>
        <p:txBody>
          <a:bodyPr>
            <a:normAutofit/>
          </a:bodyPr>
          <a:lstStyle/>
          <a:p>
            <a:r>
              <a:rPr lang="de-DE" b="1" dirty="0" smtClean="0"/>
              <a:t>Nähen einer eigenen Schürze</a:t>
            </a:r>
            <a:br>
              <a:rPr lang="de-DE" b="1" dirty="0" smtClean="0"/>
            </a:br>
            <a:r>
              <a:rPr lang="de-DE" sz="2000" b="1" dirty="0" smtClean="0"/>
              <a:t>diese wird später bei der Küchenarbeit getragen</a:t>
            </a:r>
            <a:endParaRPr lang="de-DE" sz="2000" b="1" dirty="0"/>
          </a:p>
        </p:txBody>
      </p:sp>
      <p:pic>
        <p:nvPicPr>
          <p:cNvPr id="5" name="Inhaltsplatzhalter 3" descr="Elna Masc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80053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feld 8"/>
          <p:cNvSpPr txBox="1"/>
          <p:nvPr/>
        </p:nvSpPr>
        <p:spPr>
          <a:xfrm>
            <a:off x="2771800" y="2060848"/>
            <a:ext cx="48245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Jeder darf seinen eigenen Stoff auswählen.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4" name="Inhaltsplatzhalter 3" descr="Elna Maschine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779912" y="2852936"/>
            <a:ext cx="419323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feld 9"/>
          <p:cNvSpPr txBox="1"/>
          <p:nvPr/>
        </p:nvSpPr>
        <p:spPr>
          <a:xfrm>
            <a:off x="467544" y="5517232"/>
            <a:ext cx="46085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In der Schule wird zugeschnitten und von Hand und mit der Maschine genäht.</a:t>
            </a:r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67600" cy="1143000"/>
          </a:xfrm>
        </p:spPr>
        <p:txBody>
          <a:bodyPr/>
          <a:lstStyle/>
          <a:p>
            <a:r>
              <a:rPr lang="de-DE" dirty="0" smtClean="0"/>
              <a:t>Wenn die Schürze fertig ist, kann es losgehen…</a:t>
            </a:r>
            <a:endParaRPr lang="de-DE" dirty="0"/>
          </a:p>
        </p:txBody>
      </p:sp>
      <p:pic>
        <p:nvPicPr>
          <p:cNvPr id="7" name="Inhaltsplatzhalter 3" descr="Elna Maschin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3480721" cy="261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nhaltsplatzhalter 3" descr="Elna Maschine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921078" y="1991690"/>
            <a:ext cx="4758227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 descr="IMG_5306.JPG"/>
          <p:cNvPicPr>
            <a:picLocks noChangeAspect="1"/>
          </p:cNvPicPr>
          <p:nvPr/>
        </p:nvPicPr>
        <p:blipFill>
          <a:blip r:embed="rId4" cstate="print"/>
          <a:srcRect t="21650" r="18500" b="4851"/>
          <a:stretch>
            <a:fillRect/>
          </a:stretch>
        </p:blipFill>
        <p:spPr>
          <a:xfrm>
            <a:off x="395536" y="3933056"/>
            <a:ext cx="4064843" cy="27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543800" cy="1143000"/>
          </a:xfrm>
        </p:spPr>
        <p:txBody>
          <a:bodyPr>
            <a:noAutofit/>
          </a:bodyPr>
          <a:lstStyle/>
          <a:p>
            <a:r>
              <a:rPr lang="de-DE" sz="2400" dirty="0" smtClean="0"/>
              <a:t>Ihr erkundet die Küche, lernt vieles über Hygiene und macht euch mit den Küchengeräten vertraut.</a:t>
            </a:r>
            <a:endParaRPr lang="de-DE" sz="2400" dirty="0"/>
          </a:p>
        </p:txBody>
      </p:sp>
      <p:pic>
        <p:nvPicPr>
          <p:cNvPr id="7" name="Inhaltsplatzhalter 6" descr="P721276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nhaltsplatzhalter 8" descr="P829831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11960" y="1650323"/>
            <a:ext cx="4389342" cy="271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platzhalter 4"/>
          <p:cNvSpPr>
            <a:spLocks noGrp="1"/>
          </p:cNvSpPr>
          <p:nvPr>
            <p:ph type="body" sz="quarter" idx="1"/>
          </p:nvPr>
        </p:nvSpPr>
        <p:spPr>
          <a:xfrm>
            <a:off x="3563888" y="6165304"/>
            <a:ext cx="2232248" cy="504056"/>
          </a:xfrm>
        </p:spPr>
        <p:txBody>
          <a:bodyPr/>
          <a:lstStyle/>
          <a:p>
            <a:r>
              <a:rPr lang="de-DE" dirty="0" smtClean="0"/>
              <a:t>Was ist wo???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3635896" y="4581128"/>
            <a:ext cx="3024336" cy="648072"/>
          </a:xfrm>
        </p:spPr>
        <p:txBody>
          <a:bodyPr/>
          <a:lstStyle/>
          <a:p>
            <a:r>
              <a:rPr lang="de-DE" dirty="0" smtClean="0"/>
              <a:t>Das Handrührgerät und vieles mehr…</a:t>
            </a:r>
            <a:endParaRPr lang="de-DE" dirty="0"/>
          </a:p>
        </p:txBody>
      </p:sp>
      <p:pic>
        <p:nvPicPr>
          <p:cNvPr id="8" name="Inhaltsplatzhalter 6" descr="P72127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553744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nhaltsplatzhalter 8" descr="P8298312.JPG"/>
          <p:cNvPicPr>
            <a:picLocks noChangeAspect="1"/>
          </p:cNvPicPr>
          <p:nvPr/>
        </p:nvPicPr>
        <p:blipFill>
          <a:blip r:embed="rId5" cstate="print"/>
          <a:srcRect l="13158" r="18421"/>
          <a:stretch>
            <a:fillRect/>
          </a:stretch>
        </p:blipFill>
        <p:spPr>
          <a:xfrm>
            <a:off x="6700987" y="4509120"/>
            <a:ext cx="154531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 Beginn bereiten wir einfache Gerichte zu…</a:t>
            </a:r>
            <a:endParaRPr lang="de-DE" dirty="0"/>
          </a:p>
        </p:txBody>
      </p:sp>
      <p:pic>
        <p:nvPicPr>
          <p:cNvPr id="7" name="Inhaltsplatzhalter 6" descr="IMG_0781 - Kopi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r="42624"/>
          <a:stretch>
            <a:fillRect/>
          </a:stretch>
        </p:blipFill>
        <p:spPr>
          <a:xfrm>
            <a:off x="107504" y="2522128"/>
            <a:ext cx="2952328" cy="385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nhaltsplatzhalter 7" descr="IMG_06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7281" r="19720"/>
          <a:stretch>
            <a:fillRect/>
          </a:stretch>
        </p:blipFill>
        <p:spPr>
          <a:xfrm>
            <a:off x="5580112" y="1916832"/>
            <a:ext cx="3024336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platzhalter 4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851168"/>
          </a:xfrm>
        </p:spPr>
        <p:txBody>
          <a:bodyPr/>
          <a:lstStyle/>
          <a:p>
            <a:r>
              <a:rPr lang="de-DE" dirty="0" smtClean="0"/>
              <a:t>Fair gehandelte Bananen mit fair gehandelter Schokolade überziehen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4788024" y="1052736"/>
            <a:ext cx="3096344" cy="658368"/>
          </a:xfrm>
        </p:spPr>
        <p:txBody>
          <a:bodyPr/>
          <a:lstStyle/>
          <a:p>
            <a:r>
              <a:rPr lang="de-DE" dirty="0" err="1" smtClean="0"/>
              <a:t>Muffins</a:t>
            </a:r>
            <a:r>
              <a:rPr lang="de-DE" dirty="0" smtClean="0"/>
              <a:t>, Waffeln oder leckere Kuchen</a:t>
            </a:r>
            <a:endParaRPr lang="de-DE" dirty="0"/>
          </a:p>
        </p:txBody>
      </p:sp>
      <p:pic>
        <p:nvPicPr>
          <p:cNvPr id="9" name="Inhaltsplatzhalter 7" descr="IMG_0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639785" y="3801041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…später braten, kochen, dünsten und grillen wir!</a:t>
            </a:r>
            <a:endParaRPr lang="de-DE" dirty="0"/>
          </a:p>
        </p:txBody>
      </p:sp>
      <p:pic>
        <p:nvPicPr>
          <p:cNvPr id="7" name="Inhaltsplatzhalter 6" descr="IMG_121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56992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nhaltsplatzhalter 7" descr="IMG_12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894783" y="1945977"/>
            <a:ext cx="4841676" cy="363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platzhalter 4"/>
          <p:cNvSpPr>
            <a:spLocks noGrp="1"/>
          </p:cNvSpPr>
          <p:nvPr>
            <p:ph type="body" sz="quarter" idx="1"/>
          </p:nvPr>
        </p:nvSpPr>
        <p:spPr>
          <a:xfrm>
            <a:off x="467544" y="1916832"/>
            <a:ext cx="3657600" cy="995184"/>
          </a:xfrm>
        </p:spPr>
        <p:txBody>
          <a:bodyPr/>
          <a:lstStyle/>
          <a:p>
            <a:r>
              <a:rPr lang="de-DE" sz="1800" b="0" dirty="0" smtClean="0"/>
              <a:t>Spargelgerichte und Erdbeeren mit frischer Minze im Frühjahr…</a:t>
            </a:r>
            <a:endParaRPr lang="de-DE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b="1" u="sng" dirty="0" smtClean="0"/>
              <a:t>Wahlpflichtfach  Datenverarbeitung und Kommunikationstechnik (EDV)</a:t>
            </a:r>
            <a:endParaRPr lang="de-DE" sz="3600" b="1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97152"/>
          </a:xfrm>
        </p:spPr>
        <p:txBody>
          <a:bodyPr>
            <a:normAutofit/>
          </a:bodyPr>
          <a:lstStyle/>
          <a:p>
            <a:pPr marL="342900" lvl="1" indent="-342900">
              <a:buNone/>
            </a:pPr>
            <a:endParaRPr lang="de-DE" dirty="0" smtClean="0"/>
          </a:p>
          <a:p>
            <a:pPr marL="342900" lvl="1" indent="-342900">
              <a:buNone/>
            </a:pPr>
            <a:r>
              <a:rPr lang="de-DE" dirty="0" smtClean="0"/>
              <a:t>Infos: Herr Becker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sz="2400" dirty="0" smtClean="0"/>
              <a:t>Alle Themenbereiche orientieren sich am </a:t>
            </a:r>
          </a:p>
          <a:p>
            <a:pPr>
              <a:buNone/>
            </a:pPr>
            <a:r>
              <a:rPr lang="de-DE" b="1" u="sng" dirty="0" smtClean="0"/>
              <a:t>Europäischen Computerführerschein (ECDL</a:t>
            </a:r>
            <a:r>
              <a:rPr lang="de-DE" dirty="0" smtClean="0"/>
              <a:t>), </a:t>
            </a:r>
          </a:p>
          <a:p>
            <a:pPr>
              <a:buNone/>
            </a:pPr>
            <a:r>
              <a:rPr lang="de-DE" sz="2400" dirty="0" smtClean="0"/>
              <a:t>mit verschiedene </a:t>
            </a:r>
            <a:r>
              <a:rPr lang="de-DE" sz="2400" b="1" dirty="0" smtClean="0"/>
              <a:t>Software-Modulen</a:t>
            </a:r>
          </a:p>
          <a:p>
            <a:pPr>
              <a:buNone/>
            </a:pPr>
            <a:endParaRPr lang="de-DE" sz="2400" dirty="0" smtClean="0"/>
          </a:p>
          <a:p>
            <a:pPr>
              <a:buFont typeface="Wingdings" pitchFamily="2" charset="2"/>
              <a:buChar char="Ø"/>
            </a:pPr>
            <a:r>
              <a:rPr lang="de-DE" b="1" dirty="0" smtClean="0"/>
              <a:t>Hardware / Software</a:t>
            </a:r>
          </a:p>
          <a:p>
            <a:pPr>
              <a:buFont typeface="Wingdings" pitchFamily="2" charset="2"/>
              <a:buChar char="Ø"/>
            </a:pPr>
            <a:r>
              <a:rPr lang="de-DE" b="1" dirty="0" smtClean="0"/>
              <a:t>Allgemeine Themen der EDV 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 descr="IMG_435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nhaltsplatzhalter 14" descr="IMG_435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11960" y="227687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platzhalter 5"/>
          <p:cNvSpPr>
            <a:spLocks noGrp="1"/>
          </p:cNvSpPr>
          <p:nvPr>
            <p:ph type="body" sz="quarter" idx="3"/>
          </p:nvPr>
        </p:nvSpPr>
        <p:spPr>
          <a:xfrm>
            <a:off x="4716016" y="1052736"/>
            <a:ext cx="2880320" cy="792088"/>
          </a:xfrm>
        </p:spPr>
        <p:txBody>
          <a:bodyPr/>
          <a:lstStyle/>
          <a:p>
            <a:r>
              <a:rPr lang="de-DE" sz="1800" b="0" dirty="0" smtClean="0"/>
              <a:t>oder auch Schnitzel mit </a:t>
            </a:r>
          </a:p>
          <a:p>
            <a:r>
              <a:rPr lang="de-DE" sz="1800" b="0" dirty="0" smtClean="0"/>
              <a:t>Pommes frites und Salat</a:t>
            </a:r>
          </a:p>
        </p:txBody>
      </p:sp>
      <p:pic>
        <p:nvPicPr>
          <p:cNvPr id="14" name="Inhaltsplatzhalter 12" descr="IMG_4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8904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543800" cy="651346"/>
          </a:xfrm>
        </p:spPr>
        <p:txBody>
          <a:bodyPr/>
          <a:lstStyle/>
          <a:p>
            <a:r>
              <a:rPr lang="de-DE" dirty="0" smtClean="0"/>
              <a:t>Schülerfirma  „Hobbygastronomen“</a:t>
            </a:r>
            <a:endParaRPr lang="de-DE" dirty="0"/>
          </a:p>
        </p:txBody>
      </p:sp>
      <p:pic>
        <p:nvPicPr>
          <p:cNvPr id="7" name="Inhaltsplatzhalter 6" descr="IMG_529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3501008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nhaltsplatzhalter 7" descr="IMG_529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196752"/>
            <a:ext cx="4016449" cy="301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platzhalter 4"/>
          <p:cNvSpPr>
            <a:spLocks noGrp="1"/>
          </p:cNvSpPr>
          <p:nvPr>
            <p:ph type="body" sz="quarter" idx="1"/>
          </p:nvPr>
        </p:nvSpPr>
        <p:spPr>
          <a:xfrm>
            <a:off x="467544" y="1052736"/>
            <a:ext cx="3729608" cy="2304256"/>
          </a:xfrm>
        </p:spPr>
        <p:txBody>
          <a:bodyPr/>
          <a:lstStyle/>
          <a:p>
            <a:r>
              <a:rPr lang="de-DE" dirty="0" smtClean="0"/>
              <a:t>Beispiel: Bewirtung beim Willi-</a:t>
            </a:r>
            <a:r>
              <a:rPr lang="de-DE" dirty="0" err="1" smtClean="0"/>
              <a:t>Garf</a:t>
            </a:r>
            <a:r>
              <a:rPr lang="de-DE" dirty="0" smtClean="0"/>
              <a:t>-Empfang </a:t>
            </a:r>
          </a:p>
          <a:p>
            <a:r>
              <a:rPr lang="de-DE" sz="1800" dirty="0" smtClean="0"/>
              <a:t>mit den Bischöfen aus Trier und Speyer und dem Ministerpräsident des Saarlandes</a:t>
            </a:r>
            <a:endParaRPr lang="de-DE" sz="18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4716016" y="4293096"/>
            <a:ext cx="3657600" cy="658368"/>
          </a:xfrm>
        </p:spPr>
        <p:txBody>
          <a:bodyPr/>
          <a:lstStyle/>
          <a:p>
            <a:r>
              <a:rPr lang="de-DE" dirty="0" smtClean="0"/>
              <a:t>Wir kümmern uns ums Kulinarische…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085184"/>
            <a:ext cx="196106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 descr="IMG_528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5013176"/>
            <a:ext cx="1655320" cy="1545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pestizide.jpg"/>
          <p:cNvPicPr>
            <a:picLocks noChangeAspect="1"/>
          </p:cNvPicPr>
          <p:nvPr/>
        </p:nvPicPr>
        <p:blipFill>
          <a:blip r:embed="rId2" cstate="print"/>
          <a:srcRect l="5428" r="5427" b="5931"/>
          <a:stretch>
            <a:fillRect/>
          </a:stretch>
        </p:blipFill>
        <p:spPr>
          <a:xfrm>
            <a:off x="6948264" y="2132856"/>
            <a:ext cx="1825221" cy="1601804"/>
          </a:xfrm>
          <a:prstGeom prst="rect">
            <a:avLst/>
          </a:prstGeom>
        </p:spPr>
      </p:pic>
      <p:pic>
        <p:nvPicPr>
          <p:cNvPr id="10" name="Grafik 9" descr="w1000_h581_x500_y290_3e6437eb7f574b08944cbf35a0095539-51d09405979e5b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501008"/>
            <a:ext cx="405178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nhaltsplatzhalter 7" descr="ernaehrungspyramide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l="13344" t="9072"/>
          <a:stretch>
            <a:fillRect/>
          </a:stretch>
        </p:blipFill>
        <p:spPr>
          <a:xfrm>
            <a:off x="107504" y="3168352"/>
            <a:ext cx="4378045" cy="357301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543800" cy="579338"/>
          </a:xfrm>
        </p:spPr>
        <p:txBody>
          <a:bodyPr/>
          <a:lstStyle/>
          <a:p>
            <a:r>
              <a:rPr lang="de-DE" dirty="0" smtClean="0"/>
              <a:t>Ernährungslehre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283968" y="1916832"/>
            <a:ext cx="4392488" cy="4752528"/>
          </a:xfrm>
        </p:spPr>
        <p:txBody>
          <a:bodyPr/>
          <a:lstStyle/>
          <a:p>
            <a:r>
              <a:rPr lang="de-DE" dirty="0" smtClean="0"/>
              <a:t>Beispiel: </a:t>
            </a:r>
            <a:br>
              <a:rPr lang="de-DE" dirty="0" smtClean="0"/>
            </a:br>
            <a:r>
              <a:rPr lang="de-DE" dirty="0" smtClean="0"/>
              <a:t>E-Stoffe, </a:t>
            </a:r>
            <a:br>
              <a:rPr lang="de-DE" dirty="0" smtClean="0"/>
            </a:br>
            <a:r>
              <a:rPr lang="de-DE" dirty="0" smtClean="0"/>
              <a:t>Zusatzstoffe: Zucker</a:t>
            </a:r>
          </a:p>
          <a:p>
            <a:pPr>
              <a:buNone/>
            </a:pP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"/>
          </p:nvPr>
        </p:nvSpPr>
        <p:spPr>
          <a:xfrm>
            <a:off x="510724" y="1175798"/>
            <a:ext cx="3816424" cy="1031336"/>
          </a:xfrm>
        </p:spPr>
        <p:txBody>
          <a:bodyPr/>
          <a:lstStyle/>
          <a:p>
            <a:r>
              <a:rPr lang="de-DE" dirty="0" smtClean="0"/>
              <a:t>Wir informieren uns über verschiedene Arten der Ernährung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5235262" y="395338"/>
            <a:ext cx="2664296" cy="1296144"/>
          </a:xfrm>
        </p:spPr>
        <p:txBody>
          <a:bodyPr/>
          <a:lstStyle/>
          <a:p>
            <a:r>
              <a:rPr lang="de-DE" dirty="0" smtClean="0"/>
              <a:t>Und suchen nach Schadstoffen in Lebensmitteln</a:t>
            </a:r>
            <a:endParaRPr lang="de-DE" dirty="0"/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609600" y="2514600"/>
            <a:ext cx="3657600" cy="3886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  <a:defRPr/>
            </a:pPr>
            <a:r>
              <a:rPr lang="de-DE" sz="2400" dirty="0" smtClean="0">
                <a:solidFill>
                  <a:prstClr val="black"/>
                </a:solidFill>
              </a:rPr>
              <a:t>Beispiel: Ernährungspyramide</a:t>
            </a:r>
          </a:p>
          <a:p>
            <a:pPr marL="274320" indent="-274320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07704" y="404664"/>
            <a:ext cx="6912768" cy="148478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Egal ob der schön gedeckte Tisch, Geschirrspülen, Ernährungslehre - oder Aktionen zum </a:t>
            </a:r>
            <a:br>
              <a:rPr lang="de-DE" dirty="0" smtClean="0"/>
            </a:br>
            <a:r>
              <a:rPr lang="de-DE" dirty="0" smtClean="0"/>
              <a:t>fairen Handel:</a:t>
            </a:r>
            <a:endParaRPr lang="de-DE" dirty="0"/>
          </a:p>
        </p:txBody>
      </p:sp>
      <p:pic>
        <p:nvPicPr>
          <p:cNvPr id="4" name="Grafik 3" descr="IMG_05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13331">
            <a:off x="6240893" y="1610893"/>
            <a:ext cx="2450499" cy="183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 descr="IMG_4021.JPG"/>
          <p:cNvPicPr>
            <a:picLocks noChangeAspect="1"/>
          </p:cNvPicPr>
          <p:nvPr/>
        </p:nvPicPr>
        <p:blipFill>
          <a:blip r:embed="rId3" cstate="print"/>
          <a:srcRect l="5113" t="3801" r="12201"/>
          <a:stretch>
            <a:fillRect/>
          </a:stretch>
        </p:blipFill>
        <p:spPr>
          <a:xfrm rot="21218541">
            <a:off x="2207491" y="2013555"/>
            <a:ext cx="3708898" cy="323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IMG_2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23704">
            <a:off x="5235230" y="3777366"/>
            <a:ext cx="3885292" cy="262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 rot="509131">
            <a:off x="1275871" y="5696966"/>
            <a:ext cx="5410166" cy="621445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Hauswirtschaft macht Spaß ! </a:t>
            </a:r>
            <a:endParaRPr lang="de-DE" sz="3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1628800"/>
            <a:ext cx="7772400" cy="201622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Wahlpflichtbereich </a:t>
            </a:r>
            <a:br>
              <a:rPr lang="de-DE" dirty="0" smtClean="0"/>
            </a:br>
            <a:r>
              <a:rPr lang="de-DE" dirty="0" smtClean="0"/>
              <a:t>Mensch und Umwelt/</a:t>
            </a:r>
            <a:br>
              <a:rPr lang="de-DE" dirty="0" smtClean="0"/>
            </a:br>
            <a:r>
              <a:rPr lang="de-DE" dirty="0" smtClean="0"/>
              <a:t>Naturwissenschaft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smtClean="0"/>
              <a:t>den Klassen 8-10</a:t>
            </a:r>
          </a:p>
        </p:txBody>
      </p:sp>
      <p:pic>
        <p:nvPicPr>
          <p:cNvPr id="1026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869" y="391045"/>
            <a:ext cx="1824032" cy="1876711"/>
          </a:xfrm>
          <a:prstGeom prst="rect">
            <a:avLst/>
          </a:prstGeom>
          <a:noFill/>
        </p:spPr>
      </p:pic>
      <p:pic>
        <p:nvPicPr>
          <p:cNvPr id="1027" name="Picture 3" descr="C:\Program Files (x86)\Microsoft Office\MEDIA\CAGCAT10\j025130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792776" cy="1512168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2555776" y="4797152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Infos:</a:t>
            </a:r>
          </a:p>
          <a:p>
            <a:pPr algn="ctr"/>
            <a:r>
              <a:rPr lang="de-DE" dirty="0" smtClean="0"/>
              <a:t>Herr Arnold, Herr Huber, Herr Klein T.</a:t>
            </a:r>
          </a:p>
          <a:p>
            <a:pPr algn="ctr"/>
            <a:r>
              <a:rPr lang="de-DE" dirty="0" smtClean="0"/>
              <a:t>und alle NW-Lehrer/innen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Fach stellt sich vor…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46856" y="1556792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de-DE" dirty="0" smtClean="0"/>
              <a:t>…es verbindet projektbezogenes Arbeiten mit einem hohen Anteil an praktischem Experimentieren in kleineren Gruppen </a:t>
            </a:r>
          </a:p>
          <a:p>
            <a:r>
              <a:rPr lang="de-DE" dirty="0" smtClean="0"/>
              <a:t>… es beschäftigt sich mit den Naturwissenschaften im Alltag und mit gesellschaftliche Herausforderungen</a:t>
            </a:r>
          </a:p>
          <a:p>
            <a:r>
              <a:rPr lang="de-DE" dirty="0" smtClean="0"/>
              <a:t>… es thematisiert einen Querschnitt aus ethisch-philosophischen, politischen und naturwissen-</a:t>
            </a:r>
            <a:r>
              <a:rPr lang="de-DE" dirty="0" err="1" smtClean="0"/>
              <a:t>schaftlichen</a:t>
            </a:r>
            <a:r>
              <a:rPr lang="de-DE" dirty="0" smtClean="0"/>
              <a:t> Fragen. Von Weltansichten, dem Konzept der Nachhaltigkeit hin zu tagespolitischen Ereignissen. </a:t>
            </a:r>
          </a:p>
          <a:p>
            <a:r>
              <a:rPr lang="de-DE" dirty="0" smtClean="0"/>
              <a:t>…ihr vertieft verschiedene Labortechniken</a:t>
            </a:r>
            <a:endParaRPr lang="de-DE" dirty="0"/>
          </a:p>
        </p:txBody>
      </p:sp>
      <p:pic>
        <p:nvPicPr>
          <p:cNvPr id="2051" name="Picture 3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32656"/>
            <a:ext cx="1584176" cy="1355377"/>
          </a:xfrm>
          <a:prstGeom prst="rect">
            <a:avLst/>
          </a:prstGeom>
          <a:noFill/>
        </p:spPr>
      </p:pic>
      <p:pic>
        <p:nvPicPr>
          <p:cNvPr id="2052" name="Picture 4" descr="C:\Program Files (x86)\Microsoft Office\MEDIA\CAGCAT10\j0305257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5157192"/>
            <a:ext cx="824516" cy="13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Mögliche Themen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91264" cy="4925144"/>
          </a:xfrm>
        </p:spPr>
        <p:txBody>
          <a:bodyPr>
            <a:noAutofit/>
          </a:bodyPr>
          <a:lstStyle/>
          <a:p>
            <a:r>
              <a:rPr lang="de-DE" sz="2700" dirty="0" smtClean="0"/>
              <a:t>Herstellung von eigener Kosmetik (Seife/Shampoo usw.)</a:t>
            </a:r>
          </a:p>
          <a:p>
            <a:r>
              <a:rPr lang="de-DE" sz="2700" dirty="0" smtClean="0"/>
              <a:t>Kultivierung und Untersuchung von Bakterien</a:t>
            </a:r>
          </a:p>
          <a:p>
            <a:r>
              <a:rPr lang="de-DE" sz="2700" dirty="0" smtClean="0"/>
              <a:t>Bionik – wir lernen von der Natur</a:t>
            </a:r>
          </a:p>
          <a:p>
            <a:r>
              <a:rPr lang="de-DE" sz="2700" dirty="0" smtClean="0"/>
              <a:t>Ursachen und Folgen des Klimawandels</a:t>
            </a:r>
          </a:p>
          <a:p>
            <a:r>
              <a:rPr lang="de-DE" sz="2700" dirty="0" smtClean="0"/>
              <a:t>Mensch und Ethik: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woher stammt unser Essen? woraus besteht unser Essen? wie arbeitet die Lebensmittelindustrie? was steckt hinter dem Abgasskandal? Zahlen und Fakten zu Flucht und Migration</a:t>
            </a:r>
          </a:p>
          <a:p>
            <a:r>
              <a:rPr lang="de-DE" sz="2700" dirty="0" smtClean="0"/>
              <a:t>Bedeutung des fairen Handels für den Erhalt unserer Erde / Verantwortung für die Schöpfung</a:t>
            </a:r>
          </a:p>
          <a:p>
            <a:r>
              <a:rPr lang="de-DE" sz="2700" dirty="0" smtClean="0"/>
              <a:t>Ökologischer Fußabdruck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ndreas\AppData\Local\Microsoft\Windows\INetCache\IE\T68NE98Z\400px-Suspension_bridge_pattern_german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7610" y="5013176"/>
            <a:ext cx="4093480" cy="142248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4124" y="1772816"/>
            <a:ext cx="5471936" cy="1440160"/>
          </a:xfrm>
        </p:spPr>
        <p:txBody>
          <a:bodyPr>
            <a:normAutofit/>
          </a:bodyPr>
          <a:lstStyle/>
          <a:p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Wahlpflichtfach </a:t>
            </a:r>
            <a:b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Klassestufe 8 bis 10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1600" y="188640"/>
            <a:ext cx="4501338" cy="1668612"/>
          </a:xfrm>
        </p:spPr>
        <p:txBody>
          <a:bodyPr>
            <a:normAutofit/>
          </a:bodyPr>
          <a:lstStyle/>
          <a:p>
            <a:r>
              <a:rPr lang="de-DE" sz="9600" dirty="0" smtClean="0">
                <a:latin typeface="Calibri" pitchFamily="34" charset="0"/>
                <a:cs typeface="Calibri" pitchFamily="34" charset="0"/>
              </a:rPr>
              <a:t>Technik</a:t>
            </a:r>
            <a:endParaRPr lang="de-DE" sz="9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 descr="C:\Users\Andreas\AppData\Local\Microsoft\Windows\INetCache\IE\N1QSX97I\1200px-STS-27_Liftoff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76873"/>
            <a:ext cx="1562208" cy="2304256"/>
          </a:xfrm>
          <a:prstGeom prst="rect">
            <a:avLst/>
          </a:prstGeom>
          <a:noFill/>
        </p:spPr>
      </p:pic>
      <p:pic>
        <p:nvPicPr>
          <p:cNvPr id="1029" name="Picture 5" descr="C:\Users\Andreas\AppData\Local\Microsoft\Windows\INetCache\IE\T68NE98Z\1200px-Centrale_Eolica_Frigento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409951"/>
            <a:ext cx="1512168" cy="2016224"/>
          </a:xfrm>
          <a:prstGeom prst="rect">
            <a:avLst/>
          </a:prstGeom>
          <a:noFill/>
        </p:spPr>
      </p:pic>
      <p:pic>
        <p:nvPicPr>
          <p:cNvPr id="1030" name="Picture 6" descr="C:\Users\Andreas\AppData\Local\Microsoft\Windows\INetCache\IE\2RLNV6KP\1200px-McLaren_P1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117305"/>
            <a:ext cx="2195736" cy="1463824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940152" y="620688"/>
            <a:ext cx="1656184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Infos:</a:t>
            </a:r>
          </a:p>
          <a:p>
            <a:r>
              <a:rPr lang="de-DE" dirty="0" smtClean="0"/>
              <a:t>Herr Becker</a:t>
            </a:r>
          </a:p>
          <a:p>
            <a:r>
              <a:rPr lang="de-DE" dirty="0" smtClean="0"/>
              <a:t>Herr Welsch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0"/>
            <a:ext cx="5482952" cy="1143000"/>
          </a:xfrm>
        </p:spPr>
        <p:txBody>
          <a:bodyPr/>
          <a:lstStyle/>
          <a:p>
            <a:r>
              <a:rPr lang="de-DE" dirty="0" smtClean="0"/>
              <a:t>Was erwartet Dich?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052736"/>
            <a:ext cx="8424936" cy="5544616"/>
          </a:xfrm>
        </p:spPr>
        <p:txBody>
          <a:bodyPr>
            <a:normAutofit/>
          </a:bodyPr>
          <a:lstStyle/>
          <a:p>
            <a:r>
              <a:rPr lang="de-DE" sz="1800" u="sng" dirty="0" smtClean="0"/>
              <a:t>Klasse 8:</a:t>
            </a:r>
          </a:p>
          <a:p>
            <a:pPr>
              <a:buNone/>
            </a:pPr>
            <a:r>
              <a:rPr lang="de-DE" sz="2500" dirty="0" smtClean="0"/>
              <a:t>	Werkstoff „Holz“ / vom Baum zum Werkstück</a:t>
            </a:r>
            <a:br>
              <a:rPr lang="de-DE" sz="2500" dirty="0" smtClean="0"/>
            </a:br>
            <a:r>
              <a:rPr lang="de-DE" sz="2500" dirty="0" smtClean="0"/>
              <a:t>Werkzeuge und Maschinen</a:t>
            </a:r>
          </a:p>
          <a:p>
            <a:pPr>
              <a:buNone/>
            </a:pPr>
            <a:r>
              <a:rPr lang="de-DE" sz="2500" dirty="0" smtClean="0"/>
              <a:t>	Technisches Zeichnen</a:t>
            </a:r>
          </a:p>
          <a:p>
            <a:pPr>
              <a:buNone/>
            </a:pPr>
            <a:endParaRPr lang="de-DE" sz="1000" dirty="0" smtClean="0"/>
          </a:p>
          <a:p>
            <a:r>
              <a:rPr lang="de-DE" sz="1800" u="sng" dirty="0" smtClean="0"/>
              <a:t>Klasse 9:</a:t>
            </a:r>
          </a:p>
          <a:p>
            <a:pPr>
              <a:buNone/>
            </a:pPr>
            <a:r>
              <a:rPr lang="de-DE" sz="2500" dirty="0" smtClean="0"/>
              <a:t>	Elektronik, Elektrotechnik, Kunststoffe, </a:t>
            </a:r>
          </a:p>
          <a:p>
            <a:pPr>
              <a:buNone/>
            </a:pPr>
            <a:r>
              <a:rPr lang="de-DE" sz="2500" dirty="0" smtClean="0"/>
              <a:t>	CNC-Technik, Technisches Zeichnen</a:t>
            </a:r>
          </a:p>
          <a:p>
            <a:pPr>
              <a:buNone/>
            </a:pPr>
            <a:endParaRPr lang="de-DE" sz="1000" dirty="0" smtClean="0"/>
          </a:p>
          <a:p>
            <a:r>
              <a:rPr lang="de-DE" sz="1800" u="sng" dirty="0" smtClean="0"/>
              <a:t>Klasse 10:</a:t>
            </a:r>
          </a:p>
          <a:p>
            <a:pPr>
              <a:buNone/>
            </a:pPr>
            <a:r>
              <a:rPr lang="de-DE" sz="2500" dirty="0" smtClean="0"/>
              <a:t>	Eigenschaften und Verarbeitung von Metallen, </a:t>
            </a:r>
            <a:br>
              <a:rPr lang="de-DE" sz="2500" dirty="0" smtClean="0"/>
            </a:br>
            <a:r>
              <a:rPr lang="de-DE" sz="2500" dirty="0" smtClean="0"/>
              <a:t>Getriebe, Energie</a:t>
            </a:r>
          </a:p>
          <a:p>
            <a:pPr>
              <a:buNone/>
            </a:pPr>
            <a:endParaRPr lang="de-DE" sz="1000" dirty="0" smtClean="0"/>
          </a:p>
          <a:p>
            <a:pPr>
              <a:buFont typeface="Wingdings" pitchFamily="2" charset="2"/>
              <a:buChar char="Ø"/>
            </a:pPr>
            <a:r>
              <a:rPr lang="de-DE" sz="2500" dirty="0" smtClean="0"/>
              <a:t>Konstruktionen, 3D-Druck</a:t>
            </a:r>
          </a:p>
          <a:p>
            <a:pPr>
              <a:buFont typeface="Wingdings" pitchFamily="2" charset="2"/>
              <a:buChar char="Ø"/>
            </a:pPr>
            <a:r>
              <a:rPr lang="de-DE" sz="2500" dirty="0" smtClean="0"/>
              <a:t>Teilnahme an Wettbewerben</a:t>
            </a:r>
          </a:p>
          <a:p>
            <a:pPr>
              <a:buFont typeface="Wingdings" pitchFamily="2" charset="2"/>
              <a:buChar char="Ø"/>
            </a:pPr>
            <a:endParaRPr lang="de-DE" sz="2500" dirty="0" smtClean="0"/>
          </a:p>
          <a:p>
            <a:pPr>
              <a:buNone/>
            </a:pPr>
            <a:endParaRPr lang="de-DE" sz="2500" dirty="0" smtClean="0"/>
          </a:p>
          <a:p>
            <a:pPr>
              <a:buNone/>
            </a:pPr>
            <a:endParaRPr lang="de-DE" sz="2500" dirty="0" smtClean="0"/>
          </a:p>
        </p:txBody>
      </p:sp>
      <p:pic>
        <p:nvPicPr>
          <p:cNvPr id="2051" name="Picture 3" descr="C:\Users\Andreas\AppData\Local\Microsoft\Windows\INetCache\IE\HEJWGB9X\unclesam1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764704"/>
            <a:ext cx="1458860" cy="1944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0"/>
            <a:ext cx="2664296" cy="1080120"/>
          </a:xfrm>
        </p:spPr>
        <p:txBody>
          <a:bodyPr/>
          <a:lstStyle/>
          <a:p>
            <a:r>
              <a:rPr lang="de-DE" dirty="0" smtClean="0"/>
              <a:t>Klasse 8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8557" y="1148725"/>
            <a:ext cx="3906446" cy="1004702"/>
          </a:xfrm>
        </p:spPr>
        <p:txBody>
          <a:bodyPr/>
          <a:lstStyle/>
          <a:p>
            <a:r>
              <a:rPr lang="de-DE" dirty="0" smtClean="0"/>
              <a:t>Lerne zeichnen und planen Deines Projektes.</a:t>
            </a:r>
            <a:endParaRPr lang="de-DE" dirty="0"/>
          </a:p>
        </p:txBody>
      </p:sp>
      <p:pic>
        <p:nvPicPr>
          <p:cNvPr id="7" name="Inhaltsplatzhalter 6" descr="IMG_182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12543" y="2768927"/>
            <a:ext cx="4512501" cy="3384376"/>
          </a:xfrm>
        </p:spPr>
      </p:pic>
      <p:pic>
        <p:nvPicPr>
          <p:cNvPr id="8" name="Inhaltsplatzhalter 7" descr="IMG_18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231" b="12108"/>
          <a:stretch>
            <a:fillRect/>
          </a:stretch>
        </p:blipFill>
        <p:spPr>
          <a:xfrm>
            <a:off x="4860032" y="188640"/>
            <a:ext cx="4032448" cy="2664296"/>
          </a:xfrm>
        </p:spPr>
      </p:pic>
      <p:pic>
        <p:nvPicPr>
          <p:cNvPr id="9" name="Grafik 8" descr="IMG_1819.JPG"/>
          <p:cNvPicPr>
            <a:picLocks noChangeAspect="1"/>
          </p:cNvPicPr>
          <p:nvPr/>
        </p:nvPicPr>
        <p:blipFill>
          <a:blip r:embed="rId4" cstate="print"/>
          <a:srcRect t="5179" b="6783"/>
          <a:stretch>
            <a:fillRect/>
          </a:stretch>
        </p:blipFill>
        <p:spPr>
          <a:xfrm>
            <a:off x="5220072" y="4221088"/>
            <a:ext cx="3707904" cy="244827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3779912" y="2996952"/>
            <a:ext cx="4852478" cy="1100740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So weißt du, welche Materialien und Werkzeuge du benötigst</a:t>
            </a:r>
          </a:p>
          <a:p>
            <a:r>
              <a:rPr lang="de-DE" dirty="0" smtClean="0"/>
              <a:t>und welche  Arbeitsschritte zu tun sind.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24136"/>
          </a:xfrm>
        </p:spPr>
        <p:txBody>
          <a:bodyPr anchor="ctr">
            <a:normAutofit fontScale="90000"/>
          </a:bodyPr>
          <a:lstStyle/>
          <a:p>
            <a:r>
              <a:rPr lang="de-DE" dirty="0" smtClean="0"/>
              <a:t>1. Software-Module: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400600"/>
          </a:xfrm>
        </p:spPr>
        <p:txBody>
          <a:bodyPr>
            <a:normAutofit/>
          </a:bodyPr>
          <a:lstStyle/>
          <a:p>
            <a:pPr lvl="1"/>
            <a:r>
              <a:rPr lang="de-DE" dirty="0" smtClean="0"/>
              <a:t>Textverarbeitung WORD (Briefe, Bewerbung u.a.)</a:t>
            </a:r>
          </a:p>
          <a:p>
            <a:pPr lvl="1"/>
            <a:r>
              <a:rPr lang="de-DE" dirty="0" smtClean="0"/>
              <a:t>Tabellenkalkulation EXCEL</a:t>
            </a:r>
          </a:p>
          <a:p>
            <a:pPr lvl="1"/>
            <a:r>
              <a:rPr lang="de-DE" dirty="0" smtClean="0"/>
              <a:t>Präsentation POWERPOINT</a:t>
            </a:r>
          </a:p>
          <a:p>
            <a:pPr lvl="1"/>
            <a:r>
              <a:rPr lang="de-DE" dirty="0" smtClean="0"/>
              <a:t>Webbrowser und Internet</a:t>
            </a:r>
          </a:p>
          <a:p>
            <a:pPr lvl="1"/>
            <a:r>
              <a:rPr lang="de-DE" dirty="0" smtClean="0"/>
              <a:t>Bildbearbeitung</a:t>
            </a:r>
          </a:p>
          <a:p>
            <a:pPr lvl="1"/>
            <a:r>
              <a:rPr lang="de-DE" dirty="0" smtClean="0"/>
              <a:t>Videobearbeitung</a:t>
            </a:r>
          </a:p>
          <a:p>
            <a:pPr lvl="1"/>
            <a:r>
              <a:rPr lang="de-DE" dirty="0" smtClean="0"/>
              <a:t>Lernprogramme</a:t>
            </a:r>
          </a:p>
          <a:p>
            <a:pPr lvl="1"/>
            <a:r>
              <a:rPr lang="de-DE" dirty="0" smtClean="0"/>
              <a:t>Betriebssysteme und  kleine Programme</a:t>
            </a:r>
          </a:p>
          <a:p>
            <a:pPr lvl="1"/>
            <a:r>
              <a:rPr lang="de-DE" dirty="0" smtClean="0"/>
              <a:t>und, und, und …</a:t>
            </a:r>
          </a:p>
          <a:p>
            <a:pPr lvl="1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Klasse 8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107504" y="5733256"/>
            <a:ext cx="3600400" cy="838200"/>
          </a:xfrm>
        </p:spPr>
        <p:txBody>
          <a:bodyPr/>
          <a:lstStyle/>
          <a:p>
            <a:r>
              <a:rPr lang="de-DE" dirty="0" smtClean="0"/>
              <a:t>Du lernst Maschinen gezielt einzusetzen!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3"/>
          </p:nvPr>
        </p:nvSpPr>
        <p:spPr>
          <a:xfrm>
            <a:off x="6660232" y="476672"/>
            <a:ext cx="2160240" cy="2664296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Auch Fehler dürfen gemacht werden – </a:t>
            </a:r>
          </a:p>
          <a:p>
            <a:r>
              <a:rPr lang="de-DE" dirty="0" smtClean="0"/>
              <a:t>Freude und Verantwortung gehören gleichermaßen dazu.</a:t>
            </a:r>
            <a:endParaRPr lang="de-DE" dirty="0"/>
          </a:p>
        </p:txBody>
      </p:sp>
      <p:pic>
        <p:nvPicPr>
          <p:cNvPr id="12" name="Inhaltsplatzhalter 11" descr="IMG_0110 - Kopi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25512" y="2133824"/>
            <a:ext cx="4040188" cy="3030141"/>
          </a:xfrm>
        </p:spPr>
      </p:pic>
      <p:pic>
        <p:nvPicPr>
          <p:cNvPr id="13" name="Inhaltsplatzhalter 12" descr="PB29337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2879303" cy="2159477"/>
          </a:xfrm>
        </p:spPr>
      </p:pic>
      <p:pic>
        <p:nvPicPr>
          <p:cNvPr id="14" name="Grafik 13" descr="IMG_0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196744" y="3892488"/>
            <a:ext cx="3131840" cy="2348880"/>
          </a:xfrm>
          <a:prstGeom prst="rect">
            <a:avLst/>
          </a:prstGeom>
        </p:spPr>
      </p:pic>
      <p:pic>
        <p:nvPicPr>
          <p:cNvPr id="16" name="Grafik 15" descr="IMG_18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402488" y="3878432"/>
            <a:ext cx="3019391" cy="2264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2386608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Klasse 8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528" y="6136432"/>
            <a:ext cx="7560840" cy="721568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Was du im Technikunterricht lernst, hilft dir in den </a:t>
            </a:r>
          </a:p>
          <a:p>
            <a:r>
              <a:rPr lang="de-DE" dirty="0" smtClean="0"/>
              <a:t>Fächern Physik, Chemie und Mathematik – ebenso umgekehrt.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2483768" y="2420888"/>
            <a:ext cx="4041775" cy="838200"/>
          </a:xfrm>
        </p:spPr>
        <p:txBody>
          <a:bodyPr/>
          <a:lstStyle/>
          <a:p>
            <a:r>
              <a:rPr lang="de-DE" dirty="0" smtClean="0"/>
              <a:t>Messen, anzeichnen, sägen, schleifen, leimen…</a:t>
            </a:r>
            <a:endParaRPr lang="de-DE" dirty="0"/>
          </a:p>
        </p:txBody>
      </p:sp>
      <p:pic>
        <p:nvPicPr>
          <p:cNvPr id="8" name="Inhaltsplatzhalter 7" descr="Bilder-Technik-01.07.2013 02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19598" t="4751" r="14483" b="21610"/>
          <a:stretch>
            <a:fillRect/>
          </a:stretch>
        </p:blipFill>
        <p:spPr>
          <a:xfrm>
            <a:off x="3419872" y="476672"/>
            <a:ext cx="2148626" cy="1800200"/>
          </a:xfrm>
        </p:spPr>
      </p:pic>
      <p:pic>
        <p:nvPicPr>
          <p:cNvPr id="7" name="Inhaltsplatzhalter 6" descr="Bilder-Technik-01.07.2013 02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l="25213" t="2241" r="20999" b="10354"/>
          <a:stretch>
            <a:fillRect/>
          </a:stretch>
        </p:blipFill>
        <p:spPr>
          <a:xfrm>
            <a:off x="6516216" y="260648"/>
            <a:ext cx="2422437" cy="2952328"/>
          </a:xfrm>
          <a:prstGeom prst="rect">
            <a:avLst/>
          </a:prstGeom>
        </p:spPr>
      </p:pic>
      <p:pic>
        <p:nvPicPr>
          <p:cNvPr id="9" name="Grafik 8" descr="PB034529.JPG"/>
          <p:cNvPicPr>
            <a:picLocks noChangeAspect="1"/>
          </p:cNvPicPr>
          <p:nvPr/>
        </p:nvPicPr>
        <p:blipFill>
          <a:blip r:embed="rId4" cstate="print"/>
          <a:srcRect l="29464" r="17634"/>
          <a:stretch>
            <a:fillRect/>
          </a:stretch>
        </p:blipFill>
        <p:spPr>
          <a:xfrm>
            <a:off x="7020272" y="3356992"/>
            <a:ext cx="1961569" cy="2780928"/>
          </a:xfrm>
          <a:prstGeom prst="rect">
            <a:avLst/>
          </a:prstGeom>
        </p:spPr>
      </p:pic>
      <p:pic>
        <p:nvPicPr>
          <p:cNvPr id="10" name="Grafik 9" descr="IMG_18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3429000"/>
            <a:ext cx="3275856" cy="2456892"/>
          </a:xfrm>
          <a:prstGeom prst="rect">
            <a:avLst/>
          </a:prstGeom>
        </p:spPr>
      </p:pic>
      <p:pic>
        <p:nvPicPr>
          <p:cNvPr id="11" name="Grafik 10" descr="P9103289.JPG"/>
          <p:cNvPicPr>
            <a:picLocks noChangeAspect="1"/>
          </p:cNvPicPr>
          <p:nvPr/>
        </p:nvPicPr>
        <p:blipFill>
          <a:blip r:embed="rId6" cstate="print">
            <a:lum bright="20000" contrast="10000"/>
          </a:blip>
          <a:srcRect l="33325" r="27030"/>
          <a:stretch>
            <a:fillRect/>
          </a:stretch>
        </p:blipFill>
        <p:spPr>
          <a:xfrm>
            <a:off x="323528" y="1772816"/>
            <a:ext cx="2016224" cy="3814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Teilnahme am Ingenieurswettbewerb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19872" y="1268760"/>
            <a:ext cx="2304256" cy="1728192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Interesse, Forscherdrang und Ausdauer solltest du mitbringen.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427984" y="5877272"/>
            <a:ext cx="4392488" cy="838200"/>
          </a:xfrm>
        </p:spPr>
        <p:txBody>
          <a:bodyPr>
            <a:normAutofit/>
          </a:bodyPr>
          <a:lstStyle/>
          <a:p>
            <a:r>
              <a:rPr lang="de-DE" dirty="0" smtClean="0"/>
              <a:t>Kreativität und Eigeninitiative gehören dazu.</a:t>
            </a:r>
            <a:endParaRPr lang="de-DE" dirty="0"/>
          </a:p>
        </p:txBody>
      </p:sp>
      <p:pic>
        <p:nvPicPr>
          <p:cNvPr id="7" name="Inhaltsplatzhalter 6" descr="IMG_0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2880320" cy="2160240"/>
          </a:xfrm>
        </p:spPr>
      </p:pic>
      <p:pic>
        <p:nvPicPr>
          <p:cNvPr id="8" name="Inhaltsplatzhalter 7" descr="IMG_000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652120" y="908720"/>
            <a:ext cx="3168352" cy="2376264"/>
          </a:xfrm>
        </p:spPr>
      </p:pic>
      <p:pic>
        <p:nvPicPr>
          <p:cNvPr id="9" name="Grafik 8" descr="IMG_0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861048"/>
            <a:ext cx="3707904" cy="2780928"/>
          </a:xfrm>
          <a:prstGeom prst="rect">
            <a:avLst/>
          </a:prstGeom>
        </p:spPr>
      </p:pic>
      <p:pic>
        <p:nvPicPr>
          <p:cNvPr id="10" name="Grafik 9" descr="IMG_0098.JPG"/>
          <p:cNvPicPr>
            <a:picLocks noChangeAspect="1"/>
          </p:cNvPicPr>
          <p:nvPr/>
        </p:nvPicPr>
        <p:blipFill>
          <a:blip r:embed="rId5" cstate="print"/>
          <a:srcRect l="3776" t="16938" r="7568" b="19634"/>
          <a:stretch>
            <a:fillRect/>
          </a:stretch>
        </p:blipFill>
        <p:spPr>
          <a:xfrm>
            <a:off x="4427984" y="3501008"/>
            <a:ext cx="4392488" cy="2356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1844824"/>
            <a:ext cx="3096344" cy="1008112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Mit der Achterbahn aus Kupferdraht „</a:t>
            </a:r>
            <a:r>
              <a:rPr lang="de-DE" dirty="0" err="1" smtClean="0"/>
              <a:t>Scrap-Fire</a:t>
            </a:r>
            <a:r>
              <a:rPr lang="de-DE" dirty="0" smtClean="0"/>
              <a:t>“ wurde der zweite Platz beim Ingenieurswettbewerb belegt.</a:t>
            </a:r>
            <a:endParaRPr lang="de-DE" dirty="0"/>
          </a:p>
        </p:txBody>
      </p:sp>
      <p:pic>
        <p:nvPicPr>
          <p:cNvPr id="7" name="Inhaltsplatzhalter 6" descr="IMG_026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139952" y="764704"/>
            <a:ext cx="4040188" cy="3030141"/>
          </a:xfrm>
          <a:prstGeom prst="rect">
            <a:avLst/>
          </a:prstGeom>
        </p:spPr>
      </p:pic>
      <p:sp>
        <p:nvSpPr>
          <p:cNvPr id="10" name="Textplatzhalter 2"/>
          <p:cNvSpPr>
            <a:spLocks noGrp="1"/>
          </p:cNvSpPr>
          <p:nvPr>
            <p:ph type="body" sz="half" idx="3"/>
          </p:nvPr>
        </p:nvSpPr>
        <p:spPr>
          <a:xfrm>
            <a:off x="2699792" y="4365104"/>
            <a:ext cx="4041775" cy="838200"/>
          </a:xfrm>
        </p:spPr>
        <p:txBody>
          <a:bodyPr/>
          <a:lstStyle/>
          <a:p>
            <a:r>
              <a:rPr lang="de-DE" dirty="0" smtClean="0">
                <a:hlinkClick r:id="rId3"/>
              </a:rPr>
              <a:t>https://www.youtube.com/watch?v=wqAvemM_BqU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2601913" cy="1143000"/>
          </a:xfrm>
        </p:spPr>
        <p:txBody>
          <a:bodyPr/>
          <a:lstStyle/>
          <a:p>
            <a:r>
              <a:rPr lang="de-DE" dirty="0" smtClean="0"/>
              <a:t>Klasse 9</a:t>
            </a:r>
            <a:endParaRPr lang="de-DE" dirty="0"/>
          </a:p>
        </p:txBody>
      </p:sp>
      <p:pic>
        <p:nvPicPr>
          <p:cNvPr id="8" name="Grafik 7" descr="IMG_1886.JPG"/>
          <p:cNvPicPr>
            <a:picLocks noChangeAspect="1"/>
          </p:cNvPicPr>
          <p:nvPr/>
        </p:nvPicPr>
        <p:blipFill>
          <a:blip r:embed="rId2" cstate="print"/>
          <a:srcRect b="14162"/>
          <a:stretch>
            <a:fillRect/>
          </a:stretch>
        </p:blipFill>
        <p:spPr>
          <a:xfrm>
            <a:off x="3563888" y="260648"/>
            <a:ext cx="3491880" cy="2016224"/>
          </a:xfrm>
          <a:prstGeom prst="rect">
            <a:avLst/>
          </a:prstGeom>
        </p:spPr>
      </p:pic>
      <p:pic>
        <p:nvPicPr>
          <p:cNvPr id="9" name="Grafik 8" descr="IMG_1880.JPG"/>
          <p:cNvPicPr>
            <a:picLocks noChangeAspect="1"/>
          </p:cNvPicPr>
          <p:nvPr/>
        </p:nvPicPr>
        <p:blipFill>
          <a:blip r:embed="rId3" cstate="print"/>
          <a:srcRect l="21664" b="7567"/>
          <a:stretch>
            <a:fillRect/>
          </a:stretch>
        </p:blipFill>
        <p:spPr>
          <a:xfrm>
            <a:off x="251520" y="1221602"/>
            <a:ext cx="2376264" cy="2102912"/>
          </a:xfrm>
          <a:prstGeom prst="rect">
            <a:avLst/>
          </a:prstGeom>
        </p:spPr>
      </p:pic>
      <p:pic>
        <p:nvPicPr>
          <p:cNvPr id="11" name="Grafik 10" descr="Bimetall Küh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01008"/>
            <a:ext cx="2555340" cy="2798187"/>
          </a:xfrm>
          <a:prstGeom prst="rect">
            <a:avLst/>
          </a:prstGeom>
        </p:spPr>
      </p:pic>
      <p:pic>
        <p:nvPicPr>
          <p:cNvPr id="12" name="Grafik 11" descr="Boot Tiefziehen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3861048"/>
            <a:ext cx="3341292" cy="244827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131840" y="242088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accent1"/>
                </a:solidFill>
              </a:rPr>
              <a:t>Themen aus Klasse 8 werden weitergeführt:</a:t>
            </a:r>
          </a:p>
          <a:p>
            <a:r>
              <a:rPr lang="de-DE" sz="2000" b="1" dirty="0" smtClean="0">
                <a:solidFill>
                  <a:schemeClr val="accent1"/>
                </a:solidFill>
              </a:rPr>
              <a:t>Löten, Verformen von Kunststoffen mit Wärme und der einfache Stromkreis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2602632" cy="1143000"/>
          </a:xfrm>
        </p:spPr>
        <p:txBody>
          <a:bodyPr/>
          <a:lstStyle/>
          <a:p>
            <a:r>
              <a:rPr lang="de-DE" dirty="0" smtClean="0"/>
              <a:t>Klasse 9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16016" y="764704"/>
            <a:ext cx="4320480" cy="1152128"/>
          </a:xfrm>
        </p:spPr>
        <p:txBody>
          <a:bodyPr>
            <a:normAutofit fontScale="85000" lnSpcReduction="10000"/>
          </a:bodyPr>
          <a:lstStyle/>
          <a:p>
            <a:r>
              <a:rPr lang="de-DE" dirty="0" smtClean="0"/>
              <a:t>Du lernst das Löten von Draht und Kabel. Auch hier beginnen wir einfach.</a:t>
            </a:r>
          </a:p>
          <a:p>
            <a:r>
              <a:rPr lang="de-DE" dirty="0" smtClean="0"/>
              <a:t>Theorie gehört immer dazu!</a:t>
            </a:r>
            <a:endParaRPr lang="de-DE" dirty="0"/>
          </a:p>
        </p:txBody>
      </p:sp>
      <p:pic>
        <p:nvPicPr>
          <p:cNvPr id="8" name="Inhaltsplatzhalter 7" descr="IMAG029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20836" b="25585"/>
          <a:stretch>
            <a:fillRect/>
          </a:stretch>
        </p:blipFill>
        <p:spPr>
          <a:xfrm>
            <a:off x="467544" y="1340768"/>
            <a:ext cx="4104456" cy="1316762"/>
          </a:xfrm>
        </p:spPr>
      </p:pic>
      <p:pic>
        <p:nvPicPr>
          <p:cNvPr id="11" name="Inhaltsplatzhalter 10" descr="gefangenes Herz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52302" y="4798505"/>
            <a:ext cx="4393521" cy="1798847"/>
          </a:xfrm>
        </p:spPr>
      </p:pic>
      <p:pic>
        <p:nvPicPr>
          <p:cNvPr id="7" name="Grafik 6" descr="2013-07-03 14.40.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060848"/>
            <a:ext cx="3456384" cy="2592288"/>
          </a:xfrm>
          <a:prstGeom prst="rect">
            <a:avLst/>
          </a:prstGeom>
        </p:spPr>
      </p:pic>
      <p:pic>
        <p:nvPicPr>
          <p:cNvPr id="9" name="Grafik 8" descr="RIMG0041.JPG"/>
          <p:cNvPicPr>
            <a:picLocks noChangeAspect="1"/>
          </p:cNvPicPr>
          <p:nvPr/>
        </p:nvPicPr>
        <p:blipFill>
          <a:blip r:embed="rId5" cstate="print"/>
          <a:srcRect l="5901" t="18501" r="4326" b="24800"/>
          <a:stretch>
            <a:fillRect/>
          </a:stretch>
        </p:blipFill>
        <p:spPr>
          <a:xfrm>
            <a:off x="107504" y="4437112"/>
            <a:ext cx="4384487" cy="2148871"/>
          </a:xfrm>
          <a:prstGeom prst="rect">
            <a:avLst/>
          </a:prstGeom>
        </p:spPr>
      </p:pic>
      <p:sp>
        <p:nvSpPr>
          <p:cNvPr id="10" name="Textplatzhalter 7"/>
          <p:cNvSpPr>
            <a:spLocks noGrp="1"/>
          </p:cNvSpPr>
          <p:nvPr>
            <p:ph type="body" idx="1"/>
          </p:nvPr>
        </p:nvSpPr>
        <p:spPr>
          <a:xfrm>
            <a:off x="467544" y="2780928"/>
            <a:ext cx="4536504" cy="1584176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Einfache Werkstücke aus Kunststoff werden durch mechanische und thermische Verfahren hergestellt. </a:t>
            </a:r>
            <a:br>
              <a:rPr lang="de-DE" dirty="0" smtClean="0"/>
            </a:br>
            <a:r>
              <a:rPr lang="de-DE" dirty="0" smtClean="0"/>
              <a:t>Wer schnell und ordentlich arbeitet, kann zum Meister in Kunststofftechnik aufsteigen.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23528" y="0"/>
            <a:ext cx="2602632" cy="1143000"/>
          </a:xfrm>
        </p:spPr>
        <p:txBody>
          <a:bodyPr/>
          <a:lstStyle/>
          <a:p>
            <a:r>
              <a:rPr lang="de-DE" dirty="0" smtClean="0"/>
              <a:t>Klasse 9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half" idx="3"/>
          </p:nvPr>
        </p:nvSpPr>
        <p:spPr>
          <a:xfrm>
            <a:off x="2843808" y="1196752"/>
            <a:ext cx="2736304" cy="1584176"/>
          </a:xfrm>
        </p:spPr>
        <p:txBody>
          <a:bodyPr>
            <a:normAutofit/>
          </a:bodyPr>
          <a:lstStyle/>
          <a:p>
            <a:r>
              <a:rPr lang="de-DE" sz="1600" dirty="0" smtClean="0"/>
              <a:t>Bei allen Projekten ist gute Vorbereitung, Planung, Zeichnung und Aneignung von Fachwissen erforderlich.</a:t>
            </a:r>
            <a:endParaRPr lang="de-DE" sz="1600" dirty="0"/>
          </a:p>
        </p:txBody>
      </p:sp>
      <p:pic>
        <p:nvPicPr>
          <p:cNvPr id="12" name="Inhaltsplatzhalter 11" descr="Boot Tiefziehen 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4149080"/>
            <a:ext cx="2447320" cy="2501603"/>
          </a:xfrm>
        </p:spPr>
      </p:pic>
      <p:pic>
        <p:nvPicPr>
          <p:cNvPr id="16" name="Grafik 15" descr="IMAG0208.jpg"/>
          <p:cNvPicPr>
            <a:picLocks noChangeAspect="1"/>
          </p:cNvPicPr>
          <p:nvPr/>
        </p:nvPicPr>
        <p:blipFill>
          <a:blip r:embed="rId3" cstate="print"/>
          <a:srcRect l="9804" t="3275" r="5882" b="5033"/>
          <a:stretch>
            <a:fillRect/>
          </a:stretch>
        </p:blipFill>
        <p:spPr>
          <a:xfrm>
            <a:off x="5580112" y="980728"/>
            <a:ext cx="3384376" cy="2203780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179512" y="2996952"/>
            <a:ext cx="4040188" cy="838200"/>
          </a:xfrm>
        </p:spPr>
        <p:txBody>
          <a:bodyPr>
            <a:normAutofit fontScale="92500" lnSpcReduction="20000"/>
          </a:bodyPr>
          <a:lstStyle/>
          <a:p>
            <a:r>
              <a:rPr lang="de-DE" sz="1800" dirty="0" smtClean="0"/>
              <a:t>Oben: einfacher Kleiderhaken</a:t>
            </a:r>
          </a:p>
          <a:p>
            <a:r>
              <a:rPr lang="de-DE" sz="1800" dirty="0" smtClean="0"/>
              <a:t>Unten: komplexe Konstruktionsaufgabe „Sumpfboot“</a:t>
            </a:r>
            <a:endParaRPr lang="de-DE" sz="1800" dirty="0"/>
          </a:p>
        </p:txBody>
      </p:sp>
      <p:pic>
        <p:nvPicPr>
          <p:cNvPr id="19" name="Grafik 18" descr="Kleiderhaken.JPG"/>
          <p:cNvPicPr>
            <a:picLocks noChangeAspect="1"/>
          </p:cNvPicPr>
          <p:nvPr/>
        </p:nvPicPr>
        <p:blipFill>
          <a:blip r:embed="rId4" cstate="print"/>
          <a:srcRect l="12867" t="16376" r="6425" b="21241"/>
          <a:stretch>
            <a:fillRect/>
          </a:stretch>
        </p:blipFill>
        <p:spPr>
          <a:xfrm>
            <a:off x="323528" y="1268760"/>
            <a:ext cx="2448272" cy="1419288"/>
          </a:xfrm>
          <a:prstGeom prst="rect">
            <a:avLst/>
          </a:prstGeom>
        </p:spPr>
      </p:pic>
      <p:pic>
        <p:nvPicPr>
          <p:cNvPr id="20" name="Grafik 19" descr="IMAG0209.jpg"/>
          <p:cNvPicPr>
            <a:picLocks noChangeAspect="1"/>
          </p:cNvPicPr>
          <p:nvPr/>
        </p:nvPicPr>
        <p:blipFill>
          <a:blip r:embed="rId5" cstate="print"/>
          <a:srcRect l="6113" r="7418"/>
          <a:stretch>
            <a:fillRect/>
          </a:stretch>
        </p:blipFill>
        <p:spPr>
          <a:xfrm>
            <a:off x="4251990" y="3429000"/>
            <a:ext cx="4735276" cy="3279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CNC- Fräse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smtClean="0"/>
              <a:t>Holz, Kunststoff und Weichmetalle kannst du zerspanen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Beispiel: Schlüsselanhänger aus Aluminium mit Gravur</a:t>
            </a:r>
            <a:endParaRPr lang="de-DE" dirty="0"/>
          </a:p>
        </p:txBody>
      </p:sp>
      <p:pic>
        <p:nvPicPr>
          <p:cNvPr id="13" name="Inhaltsplatzhalter 12" descr="PB29337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276872"/>
            <a:ext cx="4040188" cy="3030141"/>
          </a:xfrm>
        </p:spPr>
      </p:pic>
      <p:pic>
        <p:nvPicPr>
          <p:cNvPr id="14" name="Inhaltsplatzhalter 13" descr="PB29338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7067128" cy="730250"/>
          </a:xfrm>
        </p:spPr>
        <p:txBody>
          <a:bodyPr>
            <a:normAutofit fontScale="90000"/>
          </a:bodyPr>
          <a:lstStyle/>
          <a:p>
            <a:r>
              <a:rPr lang="de-DE" sz="2200" dirty="0" smtClean="0"/>
              <a:t>Die Werkstoffe Eisen und Stahl werden besprochen. </a:t>
            </a:r>
            <a:br>
              <a:rPr lang="de-DE" sz="2200" dirty="0" smtClean="0"/>
            </a:br>
            <a:r>
              <a:rPr lang="de-DE" sz="2200" dirty="0" smtClean="0"/>
              <a:t>Projekte vereinen alles, was Du ab Klasse 8 gelernt hast.</a:t>
            </a:r>
            <a:br>
              <a:rPr lang="de-DE" sz="2200" dirty="0" smtClean="0"/>
            </a:br>
            <a:r>
              <a:rPr lang="de-DE" sz="2200" dirty="0" smtClean="0"/>
              <a:t>Beispiel: Bau eines zerlegbaren Grills für den Wanderrucksack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de-DE" sz="5400" dirty="0" smtClean="0">
                <a:latin typeface="Calibri" pitchFamily="34" charset="0"/>
                <a:cs typeface="Calibri" pitchFamily="34" charset="0"/>
              </a:rPr>
              <a:t>Klasse 10</a:t>
            </a:r>
            <a:endParaRPr lang="de-DE" sz="5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nhaltsplatzhalter 6" descr="IMG_15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4987" r="1667"/>
          <a:stretch>
            <a:fillRect/>
          </a:stretch>
        </p:blipFill>
        <p:spPr>
          <a:xfrm rot="5400000">
            <a:off x="3627941" y="2716875"/>
            <a:ext cx="3035234" cy="2731293"/>
          </a:xfrm>
        </p:spPr>
      </p:pic>
      <p:pic>
        <p:nvPicPr>
          <p:cNvPr id="2050" name="Picture 2" descr="https://www.seilnacht.com/Lexikon/tnhochf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42630"/>
            <a:ext cx="3096344" cy="3796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2602632" cy="1083394"/>
          </a:xfrm>
        </p:spPr>
        <p:txBody>
          <a:bodyPr/>
          <a:lstStyle/>
          <a:p>
            <a:r>
              <a:rPr lang="de-DE" dirty="0" smtClean="0"/>
              <a:t>Klasse 10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7544" y="5661248"/>
            <a:ext cx="4041775" cy="838200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Umsetzung in Stahl und Edelstahl: Da kommst du auch schon mal ins Schwitzen…</a:t>
            </a:r>
            <a:endParaRPr lang="de-DE" dirty="0"/>
          </a:p>
        </p:txBody>
      </p:sp>
      <p:pic>
        <p:nvPicPr>
          <p:cNvPr id="8" name="Inhaltsplatzhalter 7" descr="P609390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4040188" cy="3030141"/>
          </a:xfrm>
        </p:spPr>
      </p:pic>
      <p:pic>
        <p:nvPicPr>
          <p:cNvPr id="11" name="Inhaltsplatzhalter 10" descr="P60939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5320" t="14780" r="3819"/>
          <a:stretch>
            <a:fillRect/>
          </a:stretch>
        </p:blipFill>
        <p:spPr>
          <a:xfrm>
            <a:off x="4860032" y="548680"/>
            <a:ext cx="3787538" cy="2664296"/>
          </a:xfrm>
        </p:spPr>
      </p:pic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323528" y="980728"/>
            <a:ext cx="4392488" cy="1296144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Planung des Grills und Bau von </a:t>
            </a:r>
          </a:p>
          <a:p>
            <a:r>
              <a:rPr lang="de-DE" dirty="0" smtClean="0"/>
              <a:t>Modellen aus Holz in Gruppenarbeit. </a:t>
            </a:r>
          </a:p>
          <a:p>
            <a:r>
              <a:rPr lang="de-DE" dirty="0" smtClean="0"/>
              <a:t>Beschaffung des Materials: </a:t>
            </a:r>
          </a:p>
          <a:p>
            <a:r>
              <a:rPr lang="de-DE" dirty="0" smtClean="0"/>
              <a:t>Erkundung eines Baumarkts.</a:t>
            </a:r>
            <a:endParaRPr lang="de-DE" dirty="0"/>
          </a:p>
        </p:txBody>
      </p:sp>
      <p:pic>
        <p:nvPicPr>
          <p:cNvPr id="12" name="Grafik 11" descr="P6093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45024"/>
            <a:ext cx="3840426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Hardware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551723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Hauptbestandteile EDV-Anlage</a:t>
            </a:r>
          </a:p>
          <a:p>
            <a:r>
              <a:rPr lang="de-DE" dirty="0" smtClean="0"/>
              <a:t>PC auseinander und wieder zusammen bauen</a:t>
            </a:r>
          </a:p>
          <a:p>
            <a:r>
              <a:rPr lang="de-DE" dirty="0" err="1" smtClean="0"/>
              <a:t>Motherboard</a:t>
            </a:r>
            <a:r>
              <a:rPr lang="de-DE" dirty="0" smtClean="0"/>
              <a:t> und Erweiterungskarten</a:t>
            </a:r>
          </a:p>
          <a:p>
            <a:r>
              <a:rPr lang="de-DE" dirty="0" smtClean="0"/>
              <a:t>Schnittstellen (</a:t>
            </a:r>
            <a:r>
              <a:rPr lang="de-DE" dirty="0" err="1" smtClean="0"/>
              <a:t>Blutooth,USB,LAN,WAN,WLAN</a:t>
            </a:r>
            <a:r>
              <a:rPr lang="de-DE" dirty="0" smtClean="0"/>
              <a:t>,…) </a:t>
            </a:r>
          </a:p>
          <a:p>
            <a:r>
              <a:rPr lang="de-DE" dirty="0" smtClean="0"/>
              <a:t>Speichermedien (Festplatten, USB, DVD, …)</a:t>
            </a:r>
          </a:p>
          <a:p>
            <a:r>
              <a:rPr lang="de-DE" dirty="0" smtClean="0"/>
              <a:t>Drucker (Laser, Tintenstrahl, 3-D, Plotter, …)</a:t>
            </a:r>
          </a:p>
          <a:p>
            <a:r>
              <a:rPr lang="de-DE" dirty="0" smtClean="0"/>
              <a:t>Bildschirme (LCD, LED, …)</a:t>
            </a:r>
          </a:p>
          <a:p>
            <a:r>
              <a:rPr lang="de-DE" dirty="0" smtClean="0"/>
              <a:t>Rechnerarten (Super,- Großrechner, Laptops, </a:t>
            </a:r>
            <a:r>
              <a:rPr lang="de-DE" dirty="0" err="1" smtClean="0"/>
              <a:t>Tablets</a:t>
            </a:r>
            <a:r>
              <a:rPr lang="de-DE" dirty="0" smtClean="0"/>
              <a:t>, E-Books bis hin zu </a:t>
            </a:r>
            <a:r>
              <a:rPr lang="de-DE" dirty="0" err="1" smtClean="0"/>
              <a:t>Smartphones</a:t>
            </a:r>
            <a:r>
              <a:rPr lang="de-DE" dirty="0" smtClean="0"/>
              <a:t>)</a:t>
            </a:r>
          </a:p>
          <a:p>
            <a:r>
              <a:rPr lang="de-DE" dirty="0" smtClean="0"/>
              <a:t>und, und, und …</a:t>
            </a:r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-27384"/>
            <a:ext cx="2746648" cy="1143000"/>
          </a:xfrm>
        </p:spPr>
        <p:txBody>
          <a:bodyPr/>
          <a:lstStyle/>
          <a:p>
            <a:r>
              <a:rPr lang="de-DE" dirty="0" smtClean="0"/>
              <a:t>Klasse 10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>
          <a:xfrm>
            <a:off x="467544" y="4941168"/>
            <a:ext cx="4040188" cy="115212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Bohren von Stahl – </a:t>
            </a:r>
          </a:p>
          <a:p>
            <a:r>
              <a:rPr lang="de-DE" dirty="0" smtClean="0"/>
              <a:t>hier hilft dir deine Erfahrung aus Klasse 8 und 9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half" idx="3"/>
          </p:nvPr>
        </p:nvSpPr>
        <p:spPr>
          <a:xfrm>
            <a:off x="4716016" y="1196752"/>
            <a:ext cx="4041775" cy="838200"/>
          </a:xfrm>
        </p:spPr>
        <p:txBody>
          <a:bodyPr/>
          <a:lstStyle/>
          <a:p>
            <a:r>
              <a:rPr lang="de-DE" dirty="0" smtClean="0"/>
              <a:t>Gewindeschneiden zum Verbinden der Einzelteile</a:t>
            </a:r>
            <a:endParaRPr lang="de-DE" dirty="0"/>
          </a:p>
        </p:txBody>
      </p:sp>
      <p:pic>
        <p:nvPicPr>
          <p:cNvPr id="10" name="Inhaltsplatzhalter 9" descr="P609390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4032448" cy="3024336"/>
          </a:xfrm>
        </p:spPr>
      </p:pic>
      <p:pic>
        <p:nvPicPr>
          <p:cNvPr id="11" name="Inhaltsplatzhalter 10" descr="P61639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348880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2674640" cy="1143000"/>
          </a:xfrm>
        </p:spPr>
        <p:txBody>
          <a:bodyPr/>
          <a:lstStyle/>
          <a:p>
            <a:r>
              <a:rPr lang="de-DE" dirty="0" smtClean="0"/>
              <a:t>Klasse 10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552" y="5157192"/>
            <a:ext cx="3312368" cy="1038944"/>
          </a:xfrm>
        </p:spPr>
        <p:txBody>
          <a:bodyPr>
            <a:normAutofit fontScale="85000" lnSpcReduction="20000"/>
          </a:bodyPr>
          <a:lstStyle/>
          <a:p>
            <a:r>
              <a:rPr lang="de-DE" sz="2000" dirty="0" smtClean="0"/>
              <a:t>Ausstellung der fertigen Produkte</a:t>
            </a:r>
          </a:p>
          <a:p>
            <a:endParaRPr lang="de-DE" sz="2000" dirty="0" smtClean="0"/>
          </a:p>
          <a:p>
            <a:r>
              <a:rPr lang="de-DE" sz="2000" dirty="0" smtClean="0"/>
              <a:t>gemeinsame Bewertung </a:t>
            </a:r>
            <a:br>
              <a:rPr lang="de-DE" sz="2000" dirty="0" smtClean="0"/>
            </a:br>
            <a:r>
              <a:rPr lang="de-DE" sz="2000" dirty="0" smtClean="0"/>
              <a:t>nach vorgegebenen Kriterien</a:t>
            </a:r>
            <a:endParaRPr lang="de-DE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7343800" y="3573016"/>
            <a:ext cx="1800200" cy="1872208"/>
          </a:xfrm>
        </p:spPr>
        <p:txBody>
          <a:bodyPr>
            <a:normAutofit lnSpcReduction="10000"/>
          </a:bodyPr>
          <a:lstStyle/>
          <a:p>
            <a:r>
              <a:rPr lang="de-DE" sz="1800" dirty="0" smtClean="0"/>
              <a:t>Präzision und exaktes Messen, eintragen der Werte und gemeinsame Abschluss-</a:t>
            </a:r>
            <a:r>
              <a:rPr lang="de-DE" sz="1800" dirty="0" err="1" smtClean="0"/>
              <a:t>besprechung</a:t>
            </a:r>
            <a:r>
              <a:rPr lang="de-DE" sz="1800" dirty="0" smtClean="0"/>
              <a:t>…</a:t>
            </a:r>
            <a:endParaRPr lang="de-DE" sz="1800" dirty="0"/>
          </a:p>
        </p:txBody>
      </p:sp>
      <p:pic>
        <p:nvPicPr>
          <p:cNvPr id="7" name="Inhaltsplatzhalter 6" descr="IMG_157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4979789" cy="3734842"/>
          </a:xfrm>
        </p:spPr>
      </p:pic>
      <p:pic>
        <p:nvPicPr>
          <p:cNvPr id="8" name="Inhaltsplatzhalter 7" descr="IMG_157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4031431" cy="3023573"/>
          </a:xfrm>
        </p:spPr>
      </p:pic>
      <p:pic>
        <p:nvPicPr>
          <p:cNvPr id="9" name="Grafik 8" descr="IMG_1575.JPG"/>
          <p:cNvPicPr>
            <a:picLocks noChangeAspect="1"/>
          </p:cNvPicPr>
          <p:nvPr/>
        </p:nvPicPr>
        <p:blipFill>
          <a:blip r:embed="rId4" cstate="print"/>
          <a:srcRect l="8726" t="933" b="11847"/>
          <a:stretch>
            <a:fillRect/>
          </a:stretch>
        </p:blipFill>
        <p:spPr>
          <a:xfrm rot="5400000">
            <a:off x="3891237" y="3605707"/>
            <a:ext cx="3789040" cy="2715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6924675" cy="467407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87590" y="620688"/>
            <a:ext cx="37684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Wahlpflichtfach Wirtschaft</a:t>
            </a:r>
            <a:endParaRPr lang="de-DE" sz="3200" dirty="0"/>
          </a:p>
          <a:p>
            <a:endParaRPr lang="de-DE" sz="2000" dirty="0" smtClean="0"/>
          </a:p>
          <a:p>
            <a:r>
              <a:rPr lang="de-DE" sz="2000" dirty="0" smtClean="0"/>
              <a:t>Klassenstufe 8 - 10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72000" y="836712"/>
            <a:ext cx="2232248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Infos:</a:t>
            </a:r>
          </a:p>
          <a:p>
            <a:r>
              <a:rPr lang="de-DE" dirty="0" smtClean="0"/>
              <a:t>Frau </a:t>
            </a:r>
            <a:r>
              <a:rPr lang="de-DE" dirty="0" err="1" smtClean="0"/>
              <a:t>Strupp</a:t>
            </a:r>
            <a:endParaRPr lang="de-DE" dirty="0" smtClean="0"/>
          </a:p>
          <a:p>
            <a:r>
              <a:rPr lang="de-DE" dirty="0" smtClean="0"/>
              <a:t>Frau </a:t>
            </a:r>
            <a:r>
              <a:rPr lang="de-DE" dirty="0" err="1" smtClean="0"/>
              <a:t>Zare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259632" y="1196752"/>
            <a:ext cx="6408712" cy="330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Wie die Bezeichnung „Wirtschaft“ vermuten lässt,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ist der Themenbereich des Fachs breit angelegt.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Es geht um die Vermittlung von Kompetenzen,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die Schüler als „Wirtschaftsbürger“ benötigen.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Themen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  Motive wirtschaftlichen Handelns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  Wirtschaften mit Rücksicht auf Natur und Umwelt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  Verbraucherschutz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  Geldangelegenheiten z.B. Sparen, Girokonto, Schuldenfallen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  Berufswahl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  Rechte von Arbeitgebern und Arbeitnehmern</a:t>
            </a:r>
            <a:endParaRPr lang="de-DE" altLang="zh-CN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51720" y="47667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de-DE" altLang="zh-CN" sz="2400" b="1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Themen Wirtschaft</a:t>
            </a:r>
            <a:endParaRPr lang="de-DE" altLang="zh-CN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12776"/>
            <a:ext cx="248793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63688" y="764704"/>
            <a:ext cx="603041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zh-CN" b="1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                  </a:t>
            </a:r>
            <a:r>
              <a:rPr lang="de-DE" altLang="zh-CN" sz="2400" b="1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Theorie und Praxis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de-DE" altLang="zh-CN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de-DE" altLang="zh-CN" sz="9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de-DE" altLang="zh-CN" sz="9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de-DE" altLang="zh-CN" sz="9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de-DE" altLang="zh-CN" sz="9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 Wahlpflichtfach Wirtschaft ist sehr praxisbezogen.</a:t>
            </a:r>
            <a:endParaRPr lang="de-DE" altLang="zh-CN" sz="9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 Gibt Einblicke in wirtschaftliche Zusammenhänge</a:t>
            </a:r>
            <a:endParaRPr lang="de-DE" altLang="zh-CN" sz="9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 Befähigt zu </a:t>
            </a:r>
            <a:r>
              <a:rPr lang="de-DE" altLang="zh-CN" dirty="0" err="1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kompetendem</a:t>
            </a: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wirtschaftlichen Handeln</a:t>
            </a:r>
            <a:endParaRPr lang="de-DE" altLang="zh-CN" sz="9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 Gibt Anleitungen für die alltäglichen Geschäftsabläufe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zh-CN" sz="9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Viele Schüler/innen wechseln nach dem Mittleren Bildungsabschluss zu Schulen mit wirtschaftlichem Zweig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z.B. Wirtschaftsgymnasium, Wirtschaftswissenschaftliches Gymnasium, Fachoberschule Wirtschaft.</a:t>
            </a:r>
            <a:endParaRPr lang="de-DE" altLang="zh-CN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2656"/>
            <a:ext cx="248793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27584" y="1484784"/>
            <a:ext cx="7416824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de-DE" altLang="zh-CN" dirty="0" smtClean="0">
              <a:latin typeface="Times New Roman" pitchFamily="18" charset="0"/>
              <a:ea typeface="Droid Sans Fallback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Die Lebenswirklichkeit der Schüler und Schülerinnen steht im Focus.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Sie befassen sich im Unterricht mit folgenden Fragen: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Welche Bedürfnisse haben Jugendliche?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Unter welchen Arbeitsbedingungen werden unsere Konsumgüter hergestellt?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Welchen Einfluss hat Werbung auf unsere Kaufentscheidungen?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Welche Rechte haben wir als Verbraucher?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Wie können wir vernünftig mit unserem Geld wirtschaften?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Warum soll man die Berufswahl frühzeitig planen?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Wie trifft eine Personalabteilung eines Unternehmens ihre Entscheidung?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Welche Rechte und Pflichten hat ein Azubi? 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zh-CN" dirty="0" smtClean="0">
                <a:latin typeface="Times New Roman" pitchFamily="18" charset="0"/>
                <a:ea typeface="Droid Sans Fallback"/>
                <a:cs typeface="Times New Roman" pitchFamily="18" charset="0"/>
              </a:rPr>
              <a:t>- Welche Rolle spielt die Umwelt in der Wirtschaft?</a:t>
            </a:r>
            <a:endParaRPr lang="de-DE" altLang="zh-CN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691680" y="836712"/>
            <a:ext cx="3723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2400" b="1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Fragen aus der Wirtschaft </a:t>
            </a:r>
            <a:endParaRPr lang="de-DE" sz="2400" dirty="0"/>
          </a:p>
        </p:txBody>
      </p:sp>
      <p:pic>
        <p:nvPicPr>
          <p:cNvPr id="7" name="Grafi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2487930" cy="1663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475656" y="1628800"/>
            <a:ext cx="5832648" cy="254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53050" algn="l"/>
              </a:tabLst>
            </a:pP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353050" algn="l"/>
              </a:tabLst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Rollenspiel, Kugellager, Expertenrunde, Befragungen usw.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353050" algn="l"/>
              </a:tabLst>
            </a:pP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353050" algn="l"/>
              </a:tabLst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Exkursionen zu Betrieben mit direktem Einblick in </a:t>
            </a:r>
            <a:b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</a:b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  wirtschaftliche Abläufe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353050" algn="l"/>
              </a:tabLst>
            </a:pP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353050" algn="l"/>
              </a:tabLst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Teilnahme am Planspiel Börse der Sparkasse mit der</a:t>
            </a:r>
            <a:endParaRPr lang="de-DE" altLang="zh-CN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53050" algn="l"/>
              </a:tabLst>
            </a:pPr>
            <a:r>
              <a:rPr lang="de-DE" altLang="zh-CN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   Möglichkeit, aktiv das Börsengeschehen kennenzulernen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53050" algn="l"/>
              </a:tabLst>
            </a:pPr>
            <a:endParaRPr lang="de-DE" altLang="zh-CN" dirty="0" smtClean="0">
              <a:latin typeface="Times New Roman" pitchFamily="18" charset="0"/>
              <a:ea typeface="Droid Sans Fallback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53050" algn="l"/>
              </a:tabLst>
            </a:pPr>
            <a:r>
              <a:rPr lang="de-DE" altLang="zh-CN" sz="2000" dirty="0" smtClean="0">
                <a:latin typeface="Times New Roman" pitchFamily="18" charset="0"/>
                <a:cs typeface="Times New Roman" pitchFamily="18" charset="0"/>
              </a:rPr>
              <a:t>   und viele weitere….</a:t>
            </a:r>
            <a:endParaRPr lang="de-DE" altLang="zh-CN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2656"/>
            <a:ext cx="2487930" cy="1447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907704" y="76470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altLang="zh-CN" sz="2400" dirty="0" smtClean="0">
                <a:latin typeface="Times New Roman" pitchFamily="18" charset="0"/>
                <a:ea typeface="Droid Sans Fallback" charset="0"/>
                <a:cs typeface="Times New Roman" pitchFamily="18" charset="0"/>
              </a:rPr>
              <a:t>Methoden im Unterricht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 anchor="t"/>
          <a:lstStyle/>
          <a:p>
            <a:r>
              <a:rPr lang="de-DE" dirty="0" smtClean="0"/>
              <a:t>Allgemeine Themen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5877272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de-DE" sz="3000" dirty="0" smtClean="0"/>
              <a:t>EDV im Alltag :</a:t>
            </a:r>
          </a:p>
          <a:p>
            <a:pPr marL="342900" lvl="1" indent="-342900">
              <a:buNone/>
            </a:pPr>
            <a:r>
              <a:rPr lang="de-DE" sz="3000" dirty="0" smtClean="0"/>
              <a:t>-  Urheberrecht und Gesetzeslage (Free-, Shareware, …)</a:t>
            </a:r>
          </a:p>
          <a:p>
            <a:pPr marL="342900" lvl="1" indent="-342900">
              <a:buFontTx/>
              <a:buChar char="-"/>
            </a:pPr>
            <a:r>
              <a:rPr lang="de-DE" sz="3000" dirty="0" smtClean="0"/>
              <a:t>Umwelt- und Gesundheitsaspekte (Sitzen am PC, …)</a:t>
            </a:r>
          </a:p>
          <a:p>
            <a:pPr marL="342900" lvl="1" indent="-342900">
              <a:buFontTx/>
              <a:buChar char="-"/>
            </a:pPr>
            <a:r>
              <a:rPr lang="de-DE" sz="3000" dirty="0" smtClean="0"/>
              <a:t> Cybermobbing</a:t>
            </a:r>
          </a:p>
          <a:p>
            <a:pPr marL="342900" lvl="1" indent="-342900">
              <a:buFontTx/>
              <a:buChar char="-"/>
            </a:pPr>
            <a:r>
              <a:rPr lang="de-DE" sz="3000" dirty="0" smtClean="0"/>
              <a:t>Datensicherheit und Virenschutz</a:t>
            </a:r>
          </a:p>
          <a:p>
            <a:pPr marL="342900" lvl="1" indent="-342900">
              <a:buFontTx/>
              <a:buChar char="-"/>
            </a:pPr>
            <a:r>
              <a:rPr lang="de-DE" sz="3000" dirty="0" smtClean="0"/>
              <a:t>Softwarekommunikation </a:t>
            </a:r>
          </a:p>
          <a:p>
            <a:pPr marL="342900" lvl="1" indent="-342900">
              <a:buNone/>
            </a:pPr>
            <a:r>
              <a:rPr lang="de-DE" sz="3000" dirty="0" smtClean="0"/>
              <a:t>	(IM, </a:t>
            </a:r>
            <a:r>
              <a:rPr lang="de-DE" sz="3000" dirty="0" err="1" smtClean="0"/>
              <a:t>VoIP</a:t>
            </a:r>
            <a:r>
              <a:rPr lang="de-DE" sz="3000" dirty="0" smtClean="0"/>
              <a:t>, Podcast, Blog, RSS Feed, Blog, virtuelle Communities (</a:t>
            </a:r>
            <a:r>
              <a:rPr lang="de-DE" sz="3000" dirty="0" err="1" smtClean="0"/>
              <a:t>Facebook</a:t>
            </a:r>
            <a:r>
              <a:rPr lang="de-DE" sz="3000" dirty="0" smtClean="0"/>
              <a:t>, </a:t>
            </a:r>
            <a:r>
              <a:rPr lang="de-DE" sz="3000" dirty="0" err="1" smtClean="0"/>
              <a:t>Twitter</a:t>
            </a:r>
            <a:r>
              <a:rPr lang="de-DE" sz="3000" dirty="0" smtClean="0"/>
              <a:t>, …)</a:t>
            </a:r>
          </a:p>
          <a:p>
            <a:pPr marL="342900" lvl="1" indent="-342900">
              <a:buNone/>
            </a:pPr>
            <a:endParaRPr lang="de-DE" sz="3000" dirty="0" smtClean="0"/>
          </a:p>
          <a:p>
            <a:pPr marL="342900" lvl="1" indent="-342900">
              <a:buNone/>
            </a:pPr>
            <a:r>
              <a:rPr lang="de-DE" sz="3000" dirty="0" smtClean="0"/>
              <a:t>    und nun einige Beispiele …</a:t>
            </a:r>
          </a:p>
          <a:p>
            <a:pPr marL="342900" lvl="1" indent="-342900">
              <a:buFontTx/>
              <a:buChar char="-"/>
            </a:pPr>
            <a:endParaRPr lang="de-DE" dirty="0" smtClean="0"/>
          </a:p>
          <a:p>
            <a:pPr marL="342900" lvl="1" indent="-342900">
              <a:buFontTx/>
              <a:buChar char="-"/>
            </a:pP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de-DE" sz="2800" dirty="0" smtClean="0"/>
              <a:t>Briefe, Dokumente nach DIN 5008 …</a:t>
            </a:r>
            <a:endParaRPr lang="de-DE" sz="2800" dirty="0"/>
          </a:p>
        </p:txBody>
      </p:sp>
      <p:pic>
        <p:nvPicPr>
          <p:cNvPr id="4" name="Inhaltsplatzhalter 3" descr="scan_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672470"/>
            <a:ext cx="4608512" cy="6337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de-DE" sz="2400" dirty="0" smtClean="0"/>
              <a:t>Excel mit Formeln und Funktionen …</a:t>
            </a:r>
            <a:endParaRPr lang="de-DE" sz="2400" dirty="0"/>
          </a:p>
        </p:txBody>
      </p:sp>
      <p:pic>
        <p:nvPicPr>
          <p:cNvPr id="4" name="Inhaltsplatzhalter 4" descr="klassenfah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46717" y="620712"/>
            <a:ext cx="4926936" cy="58326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70609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Gema Trojaner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73662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6A062E5-ADBC-4C66-A597-95454626F3A7}" type="slidenum">
              <a:rPr lang="en-GB"/>
              <a:pPr/>
              <a:t>9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Eingabegeräte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2249488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1000" y="1981200"/>
            <a:ext cx="1231900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7213" y="1981200"/>
            <a:ext cx="1360487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 r="64734"/>
          <a:stretch>
            <a:fillRect/>
          </a:stretch>
        </p:blipFill>
        <p:spPr bwMode="auto">
          <a:xfrm>
            <a:off x="533400" y="4038600"/>
            <a:ext cx="828675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4038600"/>
            <a:ext cx="1079500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4038600"/>
            <a:ext cx="1511300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1295400"/>
            <a:ext cx="725488" cy="2014538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1975" y="4038600"/>
            <a:ext cx="1282700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4575" y="4038600"/>
            <a:ext cx="1201738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147763" y="3173413"/>
            <a:ext cx="925512" cy="338137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Tastatur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203575" y="3173413"/>
            <a:ext cx="677863" cy="338137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Maus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4497388" y="3173413"/>
            <a:ext cx="1004887" cy="338137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Trackball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5946775" y="3173413"/>
            <a:ext cx="1082675" cy="338137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Touchpad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460375" y="5257800"/>
            <a:ext cx="982663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Webcam</a:t>
            </a: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7394575" y="5257800"/>
            <a:ext cx="903288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Joystick</a:t>
            </a: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5491163" y="5257800"/>
            <a:ext cx="1071562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Gamepad</a:t>
            </a: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7546975" y="3352800"/>
            <a:ext cx="1128713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Mikrophon</a:t>
            </a: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2060575" y="5257800"/>
            <a:ext cx="936625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Scanner</a:t>
            </a: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659188" y="5257800"/>
            <a:ext cx="1422400" cy="338138"/>
          </a:xfrm>
          <a:prstGeom prst="rect">
            <a:avLst/>
          </a:prstGeom>
          <a:noFill/>
          <a:ln w="32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Digitalkamera</a:t>
            </a:r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3600" y="1981200"/>
            <a:ext cx="1198563" cy="10795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reus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1155</Words>
  <Application>Microsoft Office PowerPoint</Application>
  <PresentationFormat>Bildschirmpräsentation (4:3)</PresentationFormat>
  <Paragraphs>284</Paragraphs>
  <Slides>46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14</vt:i4>
      </vt:variant>
      <vt:variant>
        <vt:lpstr>Folientitel</vt:lpstr>
      </vt:variant>
      <vt:variant>
        <vt:i4>46</vt:i4>
      </vt:variant>
    </vt:vector>
  </HeadingPairs>
  <TitlesOfParts>
    <vt:vector size="60" baseType="lpstr">
      <vt:lpstr>Larissa-Design</vt:lpstr>
      <vt:lpstr>Nereus</vt:lpstr>
      <vt:lpstr>1_Nereus</vt:lpstr>
      <vt:lpstr>2_Nereus</vt:lpstr>
      <vt:lpstr>3_Nereus</vt:lpstr>
      <vt:lpstr>4_Nereus</vt:lpstr>
      <vt:lpstr>5_Nereus</vt:lpstr>
      <vt:lpstr>6_Nereus</vt:lpstr>
      <vt:lpstr>7_Nereus</vt:lpstr>
      <vt:lpstr>8_Nereus</vt:lpstr>
      <vt:lpstr>9_Nereus</vt:lpstr>
      <vt:lpstr>1_Larissa-Design</vt:lpstr>
      <vt:lpstr>2_Larissa-Design</vt:lpstr>
      <vt:lpstr>3_Larissa-Design</vt:lpstr>
      <vt:lpstr>Wahlpflichtfächer Klassenstufen 8 - 10</vt:lpstr>
      <vt:lpstr>Wahlpflichtfach  Datenverarbeitung und Kommunikationstechnik (EDV)</vt:lpstr>
      <vt:lpstr>1. Software-Module: </vt:lpstr>
      <vt:lpstr>2. Hardware</vt:lpstr>
      <vt:lpstr>Allgemeine Themen</vt:lpstr>
      <vt:lpstr>Briefe, Dokumente nach DIN 5008 …</vt:lpstr>
      <vt:lpstr>Excel mit Formeln und Funktionen …</vt:lpstr>
      <vt:lpstr>Gema Trojaner</vt:lpstr>
      <vt:lpstr>Eingabegeräte</vt:lpstr>
      <vt:lpstr>Ausgabegeräte</vt:lpstr>
      <vt:lpstr>Anschlüsse</vt:lpstr>
      <vt:lpstr>Computer / Zentraleinheit</vt:lpstr>
      <vt:lpstr>Teile des Computers</vt:lpstr>
      <vt:lpstr>Wahlpflichtfach Hauswirtschaft/ Ernährung </vt:lpstr>
      <vt:lpstr>Nähen einer eigenen Schürze diese wird später bei der Küchenarbeit getragen</vt:lpstr>
      <vt:lpstr>Wenn die Schürze fertig ist, kann es losgehen…</vt:lpstr>
      <vt:lpstr>Ihr erkundet die Küche, lernt vieles über Hygiene und macht euch mit den Küchengeräten vertraut.</vt:lpstr>
      <vt:lpstr>Zu Beginn bereiten wir einfache Gerichte zu…</vt:lpstr>
      <vt:lpstr>…später braten, kochen, dünsten und grillen wir!</vt:lpstr>
      <vt:lpstr>PowerPoint-Präsentation</vt:lpstr>
      <vt:lpstr>Schülerfirma  „Hobbygastronomen“</vt:lpstr>
      <vt:lpstr>Ernährungslehre</vt:lpstr>
      <vt:lpstr>Egal ob der schön gedeckte Tisch, Geschirrspülen, Ernährungslehre - oder Aktionen zum  fairen Handel:</vt:lpstr>
      <vt:lpstr>Wahlpflichtbereich  Mensch und Umwelt/ Naturwissenschaft</vt:lpstr>
      <vt:lpstr>Ein Fach stellt sich vor…</vt:lpstr>
      <vt:lpstr>Mögliche Themen </vt:lpstr>
      <vt:lpstr>Wahlpflichtfach  in Klassestufe 8 bis 10</vt:lpstr>
      <vt:lpstr>Was erwartet Dich?</vt:lpstr>
      <vt:lpstr>Klasse 8</vt:lpstr>
      <vt:lpstr>Klasse 8</vt:lpstr>
      <vt:lpstr>Klasse 8 </vt:lpstr>
      <vt:lpstr>Teilnahme am Ingenieurswettbewerb</vt:lpstr>
      <vt:lpstr>PowerPoint-Präsentation</vt:lpstr>
      <vt:lpstr>Klasse 9</vt:lpstr>
      <vt:lpstr>Klasse 9</vt:lpstr>
      <vt:lpstr>Klasse 9</vt:lpstr>
      <vt:lpstr>CNC- Fräse</vt:lpstr>
      <vt:lpstr>Die Werkstoffe Eisen und Stahl werden besprochen.  Projekte vereinen alles, was Du ab Klasse 8 gelernt hast. Beispiel: Bau eines zerlegbaren Grills für den Wanderrucksack  </vt:lpstr>
      <vt:lpstr>Klasse 10</vt:lpstr>
      <vt:lpstr>Klasse 10</vt:lpstr>
      <vt:lpstr>Klasse 10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murx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Teilnahme am Wettbewerb der deutschen Ingenieurskammern - Thema Achterbahn</dc:title>
  <dc:creator>ich</dc:creator>
  <cp:lastModifiedBy>Admin</cp:lastModifiedBy>
  <cp:revision>142</cp:revision>
  <dcterms:created xsi:type="dcterms:W3CDTF">2016-04-23T08:26:38Z</dcterms:created>
  <dcterms:modified xsi:type="dcterms:W3CDTF">2021-04-26T19:39:11Z</dcterms:modified>
</cp:coreProperties>
</file>